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4" r:id="rId7"/>
    <p:sldMasterId id="2147483736" r:id="rId8"/>
    <p:sldMasterId id="2147483749" r:id="rId9"/>
  </p:sldMasterIdLst>
  <p:notesMasterIdLst>
    <p:notesMasterId r:id="rId77"/>
  </p:notesMasterIdLst>
  <p:sldIdLst>
    <p:sldId id="256" r:id="rId10"/>
    <p:sldId id="396" r:id="rId11"/>
    <p:sldId id="404" r:id="rId12"/>
    <p:sldId id="334" r:id="rId13"/>
    <p:sldId id="332" r:id="rId14"/>
    <p:sldId id="351" r:id="rId15"/>
    <p:sldId id="412" r:id="rId16"/>
    <p:sldId id="401" r:id="rId17"/>
    <p:sldId id="402" r:id="rId18"/>
    <p:sldId id="403" r:id="rId19"/>
    <p:sldId id="405" r:id="rId20"/>
    <p:sldId id="406" r:id="rId21"/>
    <p:sldId id="407" r:id="rId22"/>
    <p:sldId id="408" r:id="rId23"/>
    <p:sldId id="409" r:id="rId24"/>
    <p:sldId id="399" r:id="rId25"/>
    <p:sldId id="391" r:id="rId26"/>
    <p:sldId id="389" r:id="rId27"/>
    <p:sldId id="390" r:id="rId28"/>
    <p:sldId id="352" r:id="rId29"/>
    <p:sldId id="355" r:id="rId30"/>
    <p:sldId id="353" r:id="rId31"/>
    <p:sldId id="354" r:id="rId32"/>
    <p:sldId id="362" r:id="rId33"/>
    <p:sldId id="356" r:id="rId34"/>
    <p:sldId id="392" r:id="rId35"/>
    <p:sldId id="410" r:id="rId36"/>
    <p:sldId id="411" r:id="rId37"/>
    <p:sldId id="357" r:id="rId38"/>
    <p:sldId id="363" r:id="rId39"/>
    <p:sldId id="364" r:id="rId40"/>
    <p:sldId id="366" r:id="rId41"/>
    <p:sldId id="367" r:id="rId42"/>
    <p:sldId id="368" r:id="rId43"/>
    <p:sldId id="369" r:id="rId44"/>
    <p:sldId id="370" r:id="rId45"/>
    <p:sldId id="271" r:id="rId46"/>
    <p:sldId id="358" r:id="rId47"/>
    <p:sldId id="371" r:id="rId48"/>
    <p:sldId id="375" r:id="rId49"/>
    <p:sldId id="372" r:id="rId50"/>
    <p:sldId id="373" r:id="rId51"/>
    <p:sldId id="374" r:id="rId52"/>
    <p:sldId id="384" r:id="rId53"/>
    <p:sldId id="376" r:id="rId54"/>
    <p:sldId id="413" r:id="rId55"/>
    <p:sldId id="394" r:id="rId56"/>
    <p:sldId id="380" r:id="rId57"/>
    <p:sldId id="378" r:id="rId58"/>
    <p:sldId id="379" r:id="rId59"/>
    <p:sldId id="382" r:id="rId60"/>
    <p:sldId id="377" r:id="rId61"/>
    <p:sldId id="397" r:id="rId62"/>
    <p:sldId id="381" r:id="rId63"/>
    <p:sldId id="383" r:id="rId64"/>
    <p:sldId id="385" r:id="rId65"/>
    <p:sldId id="398" r:id="rId66"/>
    <p:sldId id="400" r:id="rId67"/>
    <p:sldId id="386" r:id="rId68"/>
    <p:sldId id="414" r:id="rId69"/>
    <p:sldId id="387" r:id="rId70"/>
    <p:sldId id="388" r:id="rId71"/>
    <p:sldId id="415" r:id="rId72"/>
    <p:sldId id="359" r:id="rId73"/>
    <p:sldId id="395" r:id="rId74"/>
    <p:sldId id="360" r:id="rId75"/>
    <p:sldId id="361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5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30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45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61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763" algn="l" defTabSz="457153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915" algn="l" defTabSz="457153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068" algn="l" defTabSz="457153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220" algn="l" defTabSz="457153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36" autoAdjust="0"/>
  </p:normalViewPr>
  <p:slideViewPr>
    <p:cSldViewPr>
      <p:cViewPr>
        <p:scale>
          <a:sx n="75" d="100"/>
          <a:sy n="75" d="100"/>
        </p:scale>
        <p:origin x="-600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75773F-B38E-5047-8D44-1ECB8998E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12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ＭＳ Ｐゴシック" pitchFamily="33" charset="-128"/>
        <a:cs typeface="ＭＳ Ｐゴシック" pitchFamily="33" charset="-128"/>
      </a:defRPr>
    </a:lvl1pPr>
    <a:lvl2pPr marL="4571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ＭＳ Ｐゴシック" pitchFamily="33" charset="-128"/>
        <a:cs typeface="+mn-cs"/>
      </a:defRPr>
    </a:lvl2pPr>
    <a:lvl3pPr marL="91430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ＭＳ Ｐゴシック" pitchFamily="33" charset="-128"/>
        <a:cs typeface="+mn-cs"/>
      </a:defRPr>
    </a:lvl3pPr>
    <a:lvl4pPr marL="13714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ＭＳ Ｐゴシック" pitchFamily="33" charset="-128"/>
        <a:cs typeface="+mn-cs"/>
      </a:defRPr>
    </a:lvl4pPr>
    <a:lvl5pPr marL="18286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3" charset="0"/>
        <a:ea typeface="ＭＳ Ｐゴシック" pitchFamily="33" charset="-128"/>
        <a:cs typeface="+mn-cs"/>
      </a:defRPr>
    </a:lvl5pPr>
    <a:lvl6pPr marL="2285763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71B459-87E7-5842-9848-AEAD6C13156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B090C96-D1B2-2D4D-AE54-BD612736556C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21DFF0E-98C1-2B42-930C-D3D4EABB0540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04FC188-E96A-5A45-9A5C-9614D2E81238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167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B97AC6-F1BE-8A4B-874D-04E262B544F6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B97AC6-F1BE-8A4B-874D-04E262B544F6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59DE1F2-0513-A340-84D6-C63E490DFD2D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AFACFA2-470C-4742-8949-7F7CAE064787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9B89459-A9DE-B349-AEC8-8613952EE6DD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B6ED8AC-CAFA-D34E-AD6D-8E1FCC95E9E0}" type="slidenum">
              <a:rPr lang="en-US" sz="1200"/>
              <a:pPr algn="r"/>
              <a:t>22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0A5FBEB5-F1A8-AD49-B467-2272EDDDAAE6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70C4659-66A3-8A4E-BE4C-8A4704230595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9993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326DD39-586D-424E-B8C6-7194247508C6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C2F8DCE-7A66-0B4E-BCD1-D0382B7073D6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C2F8DCE-7A66-0B4E-BCD1-D0382B7073D6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C21AE6F-B4AE-5547-95E2-0424AF09B25C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09993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B97AC6-F1BE-8A4B-874D-04E262B544F6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87C6AF7-6BE8-BE48-8F4A-76588D47D21C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8007183-9474-3E48-B359-0415C7321AA8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1821FE-2548-B54B-A975-BF2D39CE2E9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48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EC19328-94CA-0F48-AF26-1ACD78F2DDA7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321278-3FA1-5348-AE48-3D92D099DB18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C3FECA-0796-CE49-91F2-4D0EB295C284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F994A1-476E-624B-BAE6-84F4CE159260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6EFC56-B916-1343-A438-E10A05E7626E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B4B9CD-C3B1-5B47-A5E2-1A045AADFC9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8FE472-A834-9A45-A17B-882DAA328582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62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DE5F704B-8BCC-7F47-9C98-CBEBA7F0AD59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645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A9EF407-41A1-0444-B598-824B562E6FE3}" type="slidenum">
              <a:rPr lang="en-US" sz="1200"/>
              <a:pPr algn="r"/>
              <a:t>39</a:t>
            </a:fld>
            <a:endParaRPr lang="en-US" sz="1200"/>
          </a:p>
        </p:txBody>
      </p:sp>
      <p:sp>
        <p:nvSpPr>
          <p:cNvPr id="665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602ED7B-9C53-4C48-AF2E-55649C4E510D}" type="slidenum">
              <a:rPr lang="en-US" sz="1200"/>
              <a:pPr algn="r"/>
              <a:t>40</a:t>
            </a:fld>
            <a:endParaRPr lang="en-US" sz="1200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DD6D9D0-AFD6-064C-B707-8365C9C4BD10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686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9EA4099-9646-1345-AA0D-A1399D0D6797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706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8BD8A0B-3859-6541-8FA8-F62BD29290C6}" type="slidenum">
              <a:rPr lang="en-US" sz="1200"/>
              <a:pPr algn="r"/>
              <a:t>43</a:t>
            </a:fld>
            <a:endParaRPr lang="en-US" sz="1200"/>
          </a:p>
        </p:txBody>
      </p:sp>
      <p:sp>
        <p:nvSpPr>
          <p:cNvPr id="727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E8840C-3B62-E646-89DE-EC8BB255A15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3163F3C-5BFF-4844-8E3F-DA11298BAAE7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747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1B067FA-1A64-A34E-87D5-243E8AFB7D36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788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B97AC6-F1BE-8A4B-874D-04E262B544F6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38B9EA-1450-F24B-A69D-D9221BC9E940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4BF60E8-67C1-7A4F-9C5E-1563F44A98AE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80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9EE485A-A268-FF43-9811-03DBDB7D208B}" type="slidenum">
              <a:rPr lang="en-US" sz="1200"/>
              <a:pPr algn="r"/>
              <a:t>49</a:t>
            </a:fld>
            <a:endParaRPr lang="en-US" sz="1200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F387425-A9BA-0642-8043-CAB0C28E6297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849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4C8C81B-2A8F-4C40-97EB-A47F1D62024E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87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90C0F29-4692-FF43-98E3-4C87C02946FF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890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90C0F29-4692-FF43-98E3-4C87C02946FF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890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1BBFD1-7169-0E49-9298-C97F026A8F6B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67603A1-2D01-C545-BCD8-1DD09EB25961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91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21FBBEB-6531-DF4B-9D66-2AF55F7F827A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6C924A2-A9CA-3A42-BE16-854CF5BB69BD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6C924A2-A9CA-3A42-BE16-854CF5BB69BD}" type="slidenum">
              <a:rPr lang="en-US" sz="1200"/>
              <a:pPr algn="r"/>
              <a:t>57</a:t>
            </a:fld>
            <a:endParaRPr lang="en-US" sz="1200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69AE6A-D8DF-3348-B223-AFD3B3F2FA02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74EC4A9-1911-A441-B946-5FE16859C62E}" type="slidenum">
              <a:rPr lang="en-US" sz="1200"/>
              <a:pPr algn="r"/>
              <a:t>59</a:t>
            </a:fld>
            <a:endParaRPr lang="en-US" sz="1200"/>
          </a:p>
        </p:txBody>
      </p:sp>
      <p:sp>
        <p:nvSpPr>
          <p:cNvPr id="97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B97AC6-F1BE-8A4B-874D-04E262B544F6}" type="slidenum">
              <a:rPr lang="en-US" sz="1200"/>
              <a:pPr algn="r"/>
              <a:t>60</a:t>
            </a:fld>
            <a:endParaRPr lang="en-US" sz="120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F3311BC5-6067-7641-A9E5-D3830156646F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257E986-FBFC-1C4B-A3A0-4D35ED66F1FB}" type="slidenum">
              <a:rPr lang="en-US" sz="1200"/>
              <a:pPr algn="r"/>
              <a:t>62</a:t>
            </a:fld>
            <a:endParaRPr lang="en-US" sz="1200"/>
          </a:p>
        </p:txBody>
      </p:sp>
      <p:sp>
        <p:nvSpPr>
          <p:cNvPr id="1013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B97AC6-F1BE-8A4B-874D-04E262B544F6}" type="slidenum">
              <a:rPr lang="en-US" sz="1200"/>
              <a:pPr algn="r"/>
              <a:t>63</a:t>
            </a:fld>
            <a:endParaRPr lang="en-US" sz="1200"/>
          </a:p>
        </p:txBody>
      </p:sp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B55BCDB-AFEB-2D4A-BFE3-549E87D96686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2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B2C91F9-0C90-3A48-82A8-0E7DEEF6F5B6}" type="slidenum">
              <a:rPr lang="en-US" sz="1200"/>
              <a:pPr algn="r"/>
              <a:t>64</a:t>
            </a:fld>
            <a:endParaRPr lang="en-US" sz="1200"/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6C03879E-39CF-7A4A-9CB0-E49AC54E94BD}" type="slidenum">
              <a:rPr kumimoji="0" lang="en-US" sz="1200" b="0">
                <a:solidFill>
                  <a:srgbClr val="000000"/>
                </a:solidFill>
              </a:rPr>
              <a:pPr algn="r"/>
              <a:t>65</a:t>
            </a:fld>
            <a:endParaRPr kumimoji="0" lang="en-US" sz="1200" b="0">
              <a:solidFill>
                <a:srgbClr val="000000"/>
              </a:solidFill>
            </a:endParaRPr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CB6000D2-EBE5-AF47-AD31-DD2D76509332}" type="slidenum">
              <a:rPr lang="en-US" sz="1200"/>
              <a:pPr algn="r"/>
              <a:t>66</a:t>
            </a:fld>
            <a:endParaRPr lang="en-US" sz="1200"/>
          </a:p>
        </p:txBody>
      </p:sp>
      <p:sp>
        <p:nvSpPr>
          <p:cNvPr id="105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2EC67051-C67B-8E42-AB2F-8A3EEE31CF84}" type="slidenum">
              <a:rPr lang="en-US" sz="1200"/>
              <a:pPr algn="r"/>
              <a:t>67</a:t>
            </a:fld>
            <a:endParaRPr lang="en-US" sz="1200"/>
          </a:p>
        </p:txBody>
      </p:sp>
      <p:sp>
        <p:nvSpPr>
          <p:cNvPr id="1075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BA08F7-C414-F14B-A626-948322AAA909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EED50D7-ECAF-4142-BEEE-BB207A826D9A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B51DA3BD-AE13-AC43-90B9-1BAEA1663D80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C1A5A-453E-5649-AF55-E7EC11B6C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9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7D8A1-54E0-4346-80B2-DD3DB85FC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603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C39AC-7F17-4644-B51B-5209F1187C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6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F275B-AE24-5F48-A063-26B1B52A40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807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11738-D21E-424B-B8FB-A22DC8B14C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898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A509-1F71-8D4B-8A01-13BDF9717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718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20732-237F-7747-813F-F07C65CEA0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103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77914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79070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94335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E0837-DFF0-B64F-8EF3-FF156C84BB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2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C1003-7700-CA45-B3F7-9228A2766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40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1BE4-95D0-044A-9141-FA0CFD778B5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66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05F1B-7B77-BC42-BCB8-630EE3DD84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2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AEDBD-077A-344C-A4F3-75A16458B4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48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518B1-99EA-6C49-9423-E0C3694259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93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03C65-B265-A84C-925B-41391E146D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4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A7432-DF9B-9E4E-B925-33E3DB63AC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59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0869D-9C25-FD48-88DB-5E2AC2DA3C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53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6EC6A-DE16-AA48-98E5-2946212843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7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7440-4101-6845-BC82-241B45554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86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07E1E-EF71-DC47-AB67-CF83A31BCE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9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8D566-0FDB-A14A-BF0D-2E3FF08C6B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6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B5A2E-34E4-9540-A9DD-202A989E4F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35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77914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79070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94335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898-310A-F945-8F1E-279271C6AF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4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081" indent="0" algn="ctr">
              <a:buNone/>
              <a:defRPr/>
            </a:lvl2pPr>
            <a:lvl3pPr marL="828163" indent="0" algn="ctr">
              <a:buNone/>
              <a:defRPr/>
            </a:lvl3pPr>
            <a:lvl4pPr marL="1242244" indent="0" algn="ctr">
              <a:buNone/>
              <a:defRPr/>
            </a:lvl4pPr>
            <a:lvl5pPr marL="1656326" indent="0" algn="ctr">
              <a:buNone/>
              <a:defRPr/>
            </a:lvl5pPr>
            <a:lvl6pPr marL="2070409" indent="0" algn="ctr">
              <a:buNone/>
              <a:defRPr/>
            </a:lvl6pPr>
            <a:lvl7pPr marL="2484490" indent="0" algn="ctr">
              <a:buNone/>
              <a:defRPr/>
            </a:lvl7pPr>
            <a:lvl8pPr marL="2898571" indent="0" algn="ctr">
              <a:buNone/>
              <a:defRPr/>
            </a:lvl8pPr>
            <a:lvl9pPr marL="331265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B736-B749-8140-A56D-5CE4F284B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7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AFF1E-FB1A-DA47-986C-0EE59A829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94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8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081" indent="0">
              <a:buNone/>
              <a:defRPr sz="1600"/>
            </a:lvl2pPr>
            <a:lvl3pPr marL="828163" indent="0">
              <a:buNone/>
              <a:defRPr sz="1500"/>
            </a:lvl3pPr>
            <a:lvl4pPr marL="1242244" indent="0">
              <a:buNone/>
              <a:defRPr sz="1300"/>
            </a:lvl4pPr>
            <a:lvl5pPr marL="1656326" indent="0">
              <a:buNone/>
              <a:defRPr sz="1300"/>
            </a:lvl5pPr>
            <a:lvl6pPr marL="2070409" indent="0">
              <a:buNone/>
              <a:defRPr sz="1300"/>
            </a:lvl6pPr>
            <a:lvl7pPr marL="2484490" indent="0">
              <a:buNone/>
              <a:defRPr sz="1300"/>
            </a:lvl7pPr>
            <a:lvl8pPr marL="2898571" indent="0">
              <a:buNone/>
              <a:defRPr sz="1300"/>
            </a:lvl8pPr>
            <a:lvl9pPr marL="331265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D7AF-8501-2C4B-A15E-F773EB67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81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352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8"/>
            <a:ext cx="404496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D33E-B930-0343-8DC0-299AF0EAB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38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5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081" indent="0">
              <a:buNone/>
              <a:defRPr sz="1800" b="1"/>
            </a:lvl2pPr>
            <a:lvl3pPr marL="828163" indent="0">
              <a:buNone/>
              <a:defRPr sz="1600" b="1"/>
            </a:lvl3pPr>
            <a:lvl4pPr marL="1242244" indent="0">
              <a:buNone/>
              <a:defRPr sz="1500" b="1"/>
            </a:lvl4pPr>
            <a:lvl5pPr marL="1656326" indent="0">
              <a:buNone/>
              <a:defRPr sz="1500" b="1"/>
            </a:lvl5pPr>
            <a:lvl6pPr marL="2070409" indent="0">
              <a:buNone/>
              <a:defRPr sz="1500" b="1"/>
            </a:lvl6pPr>
            <a:lvl7pPr marL="2484490" indent="0">
              <a:buNone/>
              <a:defRPr sz="1500" b="1"/>
            </a:lvl7pPr>
            <a:lvl8pPr marL="2898571" indent="0">
              <a:buNone/>
              <a:defRPr sz="1500" b="1"/>
            </a:lvl8pPr>
            <a:lvl9pPr marL="331265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081" indent="0">
              <a:buNone/>
              <a:defRPr sz="1800" b="1"/>
            </a:lvl2pPr>
            <a:lvl3pPr marL="828163" indent="0">
              <a:buNone/>
              <a:defRPr sz="1600" b="1"/>
            </a:lvl3pPr>
            <a:lvl4pPr marL="1242244" indent="0">
              <a:buNone/>
              <a:defRPr sz="1500" b="1"/>
            </a:lvl4pPr>
            <a:lvl5pPr marL="1656326" indent="0">
              <a:buNone/>
              <a:defRPr sz="1500" b="1"/>
            </a:lvl5pPr>
            <a:lvl6pPr marL="2070409" indent="0">
              <a:buNone/>
              <a:defRPr sz="1500" b="1"/>
            </a:lvl6pPr>
            <a:lvl7pPr marL="2484490" indent="0">
              <a:buNone/>
              <a:defRPr sz="1500" b="1"/>
            </a:lvl7pPr>
            <a:lvl8pPr marL="2898571" indent="0">
              <a:buNone/>
              <a:defRPr sz="1500" b="1"/>
            </a:lvl8pPr>
            <a:lvl9pPr marL="331265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73877-E68D-F140-9EA3-22AC53F33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0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BC329-FBFD-6E4D-81BF-C918540B7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5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1F72-9D2D-F64A-A0CE-124C372A6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08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C4CC-F228-3148-AFDA-EA6262BC1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55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6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081" indent="0">
              <a:buNone/>
              <a:defRPr sz="1100"/>
            </a:lvl2pPr>
            <a:lvl3pPr marL="828163" indent="0">
              <a:buNone/>
              <a:defRPr sz="900"/>
            </a:lvl3pPr>
            <a:lvl4pPr marL="1242244" indent="0">
              <a:buNone/>
              <a:defRPr sz="800"/>
            </a:lvl4pPr>
            <a:lvl5pPr marL="1656326" indent="0">
              <a:buNone/>
              <a:defRPr sz="800"/>
            </a:lvl5pPr>
            <a:lvl6pPr marL="2070409" indent="0">
              <a:buNone/>
              <a:defRPr sz="800"/>
            </a:lvl6pPr>
            <a:lvl7pPr marL="2484490" indent="0">
              <a:buNone/>
              <a:defRPr sz="800"/>
            </a:lvl7pPr>
            <a:lvl8pPr marL="2898571" indent="0">
              <a:buNone/>
              <a:defRPr sz="800"/>
            </a:lvl8pPr>
            <a:lvl9pPr marL="331265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15E15-D469-1342-869C-75744DD4F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38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081" indent="0">
              <a:buNone/>
              <a:defRPr sz="2500"/>
            </a:lvl2pPr>
            <a:lvl3pPr marL="828163" indent="0">
              <a:buNone/>
              <a:defRPr sz="2200"/>
            </a:lvl3pPr>
            <a:lvl4pPr marL="1242244" indent="0">
              <a:buNone/>
              <a:defRPr sz="1800"/>
            </a:lvl4pPr>
            <a:lvl5pPr marL="1656326" indent="0">
              <a:buNone/>
              <a:defRPr sz="1800"/>
            </a:lvl5pPr>
            <a:lvl6pPr marL="2070409" indent="0">
              <a:buNone/>
              <a:defRPr sz="1800"/>
            </a:lvl6pPr>
            <a:lvl7pPr marL="2484490" indent="0">
              <a:buNone/>
              <a:defRPr sz="1800"/>
            </a:lvl7pPr>
            <a:lvl8pPr marL="2898571" indent="0">
              <a:buNone/>
              <a:defRPr sz="1800"/>
            </a:lvl8pPr>
            <a:lvl9pPr marL="3312655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081" indent="0">
              <a:buNone/>
              <a:defRPr sz="1100"/>
            </a:lvl2pPr>
            <a:lvl3pPr marL="828163" indent="0">
              <a:buNone/>
              <a:defRPr sz="900"/>
            </a:lvl3pPr>
            <a:lvl4pPr marL="1242244" indent="0">
              <a:buNone/>
              <a:defRPr sz="800"/>
            </a:lvl4pPr>
            <a:lvl5pPr marL="1656326" indent="0">
              <a:buNone/>
              <a:defRPr sz="800"/>
            </a:lvl5pPr>
            <a:lvl6pPr marL="2070409" indent="0">
              <a:buNone/>
              <a:defRPr sz="800"/>
            </a:lvl6pPr>
            <a:lvl7pPr marL="2484490" indent="0">
              <a:buNone/>
              <a:defRPr sz="800"/>
            </a:lvl7pPr>
            <a:lvl8pPr marL="2898571" indent="0">
              <a:buNone/>
              <a:defRPr sz="800"/>
            </a:lvl8pPr>
            <a:lvl9pPr marL="331265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88AEA-05B9-B646-9741-264FCA9B1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70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7337-CE99-6948-A6F8-C16E1CFA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24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2D58E-4265-DB4B-8881-4DAEEC5AF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81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789C4-0983-E94C-9E15-7F4DB4CAE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6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26B0-9A43-1347-A1B1-BFFFA0F25F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09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5C952-3561-3A42-852D-E17F906E20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464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A21B1-304E-9545-9DD9-86196CAEC1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17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0E26-178B-4F4B-99C5-36454E6C72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7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ECD5-3D6D-1B4D-BF9A-3E65C9B2D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3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9C76-B095-2F42-A0FA-56D902E8A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52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A85C-F5FD-454F-B3A6-08F942746B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10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C39AC-7F17-4644-B51B-5209F1187C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65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F275B-AE24-5F48-A063-26B1B52A40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50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11738-D21E-424B-B8FB-A22DC8B14C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07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A509-1F71-8D4B-8A01-13BDF9717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28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20732-237F-7747-813F-F07C65CEA0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511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77914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79070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94335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E0837-DFF0-B64F-8EF3-FF156C84BB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90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26B0-9A43-1347-A1B1-BFFFA0F25F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73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5C952-3561-3A42-852D-E17F906E20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DC9-CB7E-D340-B7E1-F41CEF615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81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A21B1-304E-9545-9DD9-86196CAEC1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79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0E26-178B-4F4B-99C5-36454E6C72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18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9C76-B095-2F42-A0FA-56D902E8A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13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A85C-F5FD-454F-B3A6-08F942746B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73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C39AC-7F17-4644-B51B-5209F1187C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35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F275B-AE24-5F48-A063-26B1B52A40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18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11738-D21E-424B-B8FB-A22DC8B14C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80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A509-1F71-8D4B-8A01-13BDF9717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65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20732-237F-7747-813F-F07C65CEA0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51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779145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79070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943350"/>
            <a:ext cx="7772400" cy="200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E0837-DFF0-B64F-8EF3-FF156C84BB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852F-BAC3-B649-A599-97717FD22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5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B929D918-82CB-9444-8E2A-87CA41E9B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92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719469BA-449D-EC43-B902-4FEA8E12F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024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7FEB894-9423-F240-83FB-5BCED80A3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20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EDF9B45F-AEF8-B64B-A0C9-0D4BA29EA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06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307A5F-4BFB-B44B-A4B1-4B69C87B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CE990C7-54BB-0042-8485-3633F2DB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1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AE628ABD-FC5F-CB41-9901-BB035DC89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72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D94FDEEA-64C8-D441-BD33-C2F50F46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214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DA416BCA-9ED2-C447-8626-93B71029C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901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6D81017-BDD4-0E4E-9EE1-F1C3A9D1B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499B9-0384-ED42-930C-83F9020C4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8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23E0FEA0-B5E1-B74B-9411-4AF4222E2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864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D414799E-E118-B646-898A-F2B58477C841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69203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DEA00E8A-AC5C-C343-B018-223587D9B8FB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29135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87916B25-72D7-E446-9710-D660A06DD981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5550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D4B9F7A1-AD08-4E4C-AF2F-53F872E8806A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9609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B48E21B7-589B-2D42-8F37-552B951733EE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8740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695E2DC7-6368-1B47-9E1D-928FC146445F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16350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E4384186-4EA0-7144-B260-88098A5A8E02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8530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163636E3-F4C6-5248-953B-FB55AB5E5DB4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4502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2A8C7544-F254-DD46-B542-8A73DB753713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3593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2A64D-1381-DD4E-97AA-39233DB5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49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08040D7F-07F2-3E43-8C41-2596E3AC2967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542016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cs typeface="+mn-cs"/>
              </a:defRPr>
            </a:lvl1pPr>
          </a:lstStyle>
          <a:p>
            <a:pPr>
              <a:defRPr/>
            </a:pPr>
            <a:fld id="{46B6C0EA-B2C0-1440-BDC3-58E206CF3E23}" type="slidenum">
              <a:rPr lang="en-US">
                <a:cs typeface="ＭＳ Ｐゴシック"/>
              </a:rPr>
              <a:pPr>
                <a:defRPr/>
              </a:pPr>
              <a:t>‹#›</a:t>
            </a:fld>
            <a:endParaRPr lang="en-US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6512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124" indent="0" algn="ctr">
              <a:buNone/>
              <a:defRPr/>
            </a:lvl2pPr>
            <a:lvl3pPr marL="828249" indent="0" algn="ctr">
              <a:buNone/>
              <a:defRPr/>
            </a:lvl3pPr>
            <a:lvl4pPr marL="1242372" indent="0" algn="ctr">
              <a:buNone/>
              <a:defRPr/>
            </a:lvl4pPr>
            <a:lvl5pPr marL="1656497" indent="0" algn="ctr">
              <a:buNone/>
              <a:defRPr/>
            </a:lvl5pPr>
            <a:lvl6pPr marL="2070624" indent="0" algn="ctr">
              <a:buNone/>
              <a:defRPr/>
            </a:lvl6pPr>
            <a:lvl7pPr marL="2484747" indent="0" algn="ctr">
              <a:buNone/>
              <a:defRPr/>
            </a:lvl7pPr>
            <a:lvl8pPr marL="2898871" indent="0" algn="ctr">
              <a:buNone/>
              <a:defRPr/>
            </a:lvl8pPr>
            <a:lvl9pPr marL="33129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B736-B749-8140-A56D-5CE4F284B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578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AFF1E-FB1A-DA47-986C-0EE59A829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7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124" indent="0">
              <a:buNone/>
              <a:defRPr sz="1600"/>
            </a:lvl2pPr>
            <a:lvl3pPr marL="828249" indent="0">
              <a:buNone/>
              <a:defRPr sz="1500"/>
            </a:lvl3pPr>
            <a:lvl4pPr marL="1242372" indent="0">
              <a:buNone/>
              <a:defRPr sz="1300"/>
            </a:lvl4pPr>
            <a:lvl5pPr marL="1656497" indent="0">
              <a:buNone/>
              <a:defRPr sz="1300"/>
            </a:lvl5pPr>
            <a:lvl6pPr marL="2070624" indent="0">
              <a:buNone/>
              <a:defRPr sz="1300"/>
            </a:lvl6pPr>
            <a:lvl7pPr marL="2484747" indent="0">
              <a:buNone/>
              <a:defRPr sz="1300"/>
            </a:lvl7pPr>
            <a:lvl8pPr marL="2898871" indent="0">
              <a:buNone/>
              <a:defRPr sz="1300"/>
            </a:lvl8pPr>
            <a:lvl9pPr marL="331299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D7AF-8501-2C4B-A15E-F773EB678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622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8"/>
            <a:ext cx="404352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28"/>
            <a:ext cx="4044960" cy="3976258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D33E-B930-0343-8DC0-299AF0EAB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77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4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24" indent="0">
              <a:buNone/>
              <a:defRPr sz="1800" b="1"/>
            </a:lvl2pPr>
            <a:lvl3pPr marL="828249" indent="0">
              <a:buNone/>
              <a:defRPr sz="1600" b="1"/>
            </a:lvl3pPr>
            <a:lvl4pPr marL="1242372" indent="0">
              <a:buNone/>
              <a:defRPr sz="1500" b="1"/>
            </a:lvl4pPr>
            <a:lvl5pPr marL="1656497" indent="0">
              <a:buNone/>
              <a:defRPr sz="1500" b="1"/>
            </a:lvl5pPr>
            <a:lvl6pPr marL="2070624" indent="0">
              <a:buNone/>
              <a:defRPr sz="1500" b="1"/>
            </a:lvl6pPr>
            <a:lvl7pPr marL="2484747" indent="0">
              <a:buNone/>
              <a:defRPr sz="1500" b="1"/>
            </a:lvl7pPr>
            <a:lvl8pPr marL="2898871" indent="0">
              <a:buNone/>
              <a:defRPr sz="1500" b="1"/>
            </a:lvl8pPr>
            <a:lvl9pPr marL="331299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124" indent="0">
              <a:buNone/>
              <a:defRPr sz="1800" b="1"/>
            </a:lvl2pPr>
            <a:lvl3pPr marL="828249" indent="0">
              <a:buNone/>
              <a:defRPr sz="1600" b="1"/>
            </a:lvl3pPr>
            <a:lvl4pPr marL="1242372" indent="0">
              <a:buNone/>
              <a:defRPr sz="1500" b="1"/>
            </a:lvl4pPr>
            <a:lvl5pPr marL="1656497" indent="0">
              <a:buNone/>
              <a:defRPr sz="1500" b="1"/>
            </a:lvl5pPr>
            <a:lvl6pPr marL="2070624" indent="0">
              <a:buNone/>
              <a:defRPr sz="1500" b="1"/>
            </a:lvl6pPr>
            <a:lvl7pPr marL="2484747" indent="0">
              <a:buNone/>
              <a:defRPr sz="1500" b="1"/>
            </a:lvl7pPr>
            <a:lvl8pPr marL="2898871" indent="0">
              <a:buNone/>
              <a:defRPr sz="1500" b="1"/>
            </a:lvl8pPr>
            <a:lvl9pPr marL="331299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73877-E68D-F140-9EA3-22AC53F33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9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BC329-FBFD-6E4D-81BF-C918540B7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50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C4CC-F228-3148-AFDA-EA6262BC1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42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5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124" indent="0">
              <a:buNone/>
              <a:defRPr sz="1100"/>
            </a:lvl2pPr>
            <a:lvl3pPr marL="828249" indent="0">
              <a:buNone/>
              <a:defRPr sz="900"/>
            </a:lvl3pPr>
            <a:lvl4pPr marL="1242372" indent="0">
              <a:buNone/>
              <a:defRPr sz="800"/>
            </a:lvl4pPr>
            <a:lvl5pPr marL="1656497" indent="0">
              <a:buNone/>
              <a:defRPr sz="800"/>
            </a:lvl5pPr>
            <a:lvl6pPr marL="2070624" indent="0">
              <a:buNone/>
              <a:defRPr sz="800"/>
            </a:lvl6pPr>
            <a:lvl7pPr marL="2484747" indent="0">
              <a:buNone/>
              <a:defRPr sz="800"/>
            </a:lvl7pPr>
            <a:lvl8pPr marL="2898871" indent="0">
              <a:buNone/>
              <a:defRPr sz="800"/>
            </a:lvl8pPr>
            <a:lvl9pPr marL="331299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15E15-D469-1342-869C-75744DD4F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6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129F1-513C-CD41-A23B-FC2D26BC9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206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124" indent="0">
              <a:buNone/>
              <a:defRPr sz="2500"/>
            </a:lvl2pPr>
            <a:lvl3pPr marL="828249" indent="0">
              <a:buNone/>
              <a:defRPr sz="2200"/>
            </a:lvl3pPr>
            <a:lvl4pPr marL="1242372" indent="0">
              <a:buNone/>
              <a:defRPr sz="1800"/>
            </a:lvl4pPr>
            <a:lvl5pPr marL="1656497" indent="0">
              <a:buNone/>
              <a:defRPr sz="1800"/>
            </a:lvl5pPr>
            <a:lvl6pPr marL="2070624" indent="0">
              <a:buNone/>
              <a:defRPr sz="1800"/>
            </a:lvl6pPr>
            <a:lvl7pPr marL="2484747" indent="0">
              <a:buNone/>
              <a:defRPr sz="1800"/>
            </a:lvl7pPr>
            <a:lvl8pPr marL="2898871" indent="0">
              <a:buNone/>
              <a:defRPr sz="1800"/>
            </a:lvl8pPr>
            <a:lvl9pPr marL="331299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124" indent="0">
              <a:buNone/>
              <a:defRPr sz="1100"/>
            </a:lvl2pPr>
            <a:lvl3pPr marL="828249" indent="0">
              <a:buNone/>
              <a:defRPr sz="900"/>
            </a:lvl3pPr>
            <a:lvl4pPr marL="1242372" indent="0">
              <a:buNone/>
              <a:defRPr sz="800"/>
            </a:lvl4pPr>
            <a:lvl5pPr marL="1656497" indent="0">
              <a:buNone/>
              <a:defRPr sz="800"/>
            </a:lvl5pPr>
            <a:lvl6pPr marL="2070624" indent="0">
              <a:buNone/>
              <a:defRPr sz="800"/>
            </a:lvl6pPr>
            <a:lvl7pPr marL="2484747" indent="0">
              <a:buNone/>
              <a:defRPr sz="800"/>
            </a:lvl7pPr>
            <a:lvl8pPr marL="2898871" indent="0">
              <a:buNone/>
              <a:defRPr sz="800"/>
            </a:lvl8pPr>
            <a:lvl9pPr marL="331299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88AEA-05B9-B646-9741-264FCA9B1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55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7337-CE99-6948-A6F8-C16E1CFA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2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3069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3069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2D58E-4265-DB4B-8881-4DAEEC5AF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789C4-0983-E94C-9E15-7F4DB4CAE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254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26B0-9A43-1347-A1B1-BFFFA0F25F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78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5C952-3561-3A42-852D-E17F906E20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55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A21B1-304E-9545-9DD9-86196CAEC1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93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0E26-178B-4F4B-99C5-36454E6C72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693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9C76-B095-2F42-A0FA-56D902E8A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5874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A85C-F5FD-454F-B3A6-08F942746B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2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24B15A4-A944-CF4E-9547-9C154A439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5" tIns="46034" rIns="92065" bIns="460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65" tIns="46034" rIns="92065" bIns="46034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DCDFA3CC-9CC3-3C40-BE53-E176863F3A60}" type="slidenum">
              <a:rPr kumimoji="1"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586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153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6pPr>
      <a:lvl7pPr marL="914305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7pPr>
      <a:lvl8pPr marL="1371458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8pPr>
      <a:lvl9pPr marL="182861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&lt;"/>
        <a:defRPr kumimoji="1" sz="3200">
          <a:solidFill>
            <a:schemeClr val="tx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8"/>
            <a:ext cx="8226720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56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081">
              <a:tabLst>
                <a:tab pos="414081" algn="l"/>
                <a:tab pos="828163" algn="l"/>
                <a:tab pos="1242244" algn="l"/>
                <a:tab pos="1656326" algn="l"/>
                <a:tab pos="2070409" algn="l"/>
              </a:tabLst>
              <a:defRPr sz="13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SimSun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081">
              <a:tabLst>
                <a:tab pos="414081" algn="l"/>
                <a:tab pos="828163" algn="l"/>
                <a:tab pos="1242244" algn="l"/>
                <a:tab pos="1656326" algn="l"/>
                <a:tab pos="2070409" algn="l"/>
                <a:tab pos="2484490" algn="l"/>
              </a:tabLst>
              <a:defRPr sz="13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SimSu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081">
              <a:tabLst>
                <a:tab pos="414081" algn="l"/>
                <a:tab pos="828163" algn="l"/>
                <a:tab pos="1242244" algn="l"/>
                <a:tab pos="1656326" algn="l"/>
                <a:tab pos="2070409" algn="l"/>
              </a:tabLst>
              <a:defRPr sz="13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A0051A89-B608-7A48-89AF-27F2A5321D24}" type="slidenum">
              <a:rPr lang="en-US">
                <a:ea typeface="SimSun" charset="0"/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‹#›</a:t>
            </a:fld>
            <a:endParaRPr lang="en-US"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9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2pPr>
      <a:lvl3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3pPr>
      <a:lvl4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4pPr>
      <a:lvl5pPr algn="ctr" defTabSz="41294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5pPr>
      <a:lvl6pPr marL="2277451" indent="-207043" algn="ctr" defTabSz="41408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691531" indent="-207043" algn="ctr" defTabSz="41408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105616" indent="-207043" algn="ctr" defTabSz="41408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519694" indent="-207043" algn="ctr" defTabSz="41408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09348" indent="-309348" algn="l" defTabSz="412943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1934" indent="-257550" algn="l" defTabSz="412943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4519" indent="-205753" algn="l" defTabSz="412943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48900" indent="-205753" algn="l" defTabSz="412943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3281" indent="-205753" algn="l" defTabSz="412943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77451" indent="-207043" algn="l" defTabSz="41408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1531" indent="-207043" algn="l" defTabSz="41408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5616" indent="-207043" algn="l" defTabSz="41408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19694" indent="-207043" algn="l" defTabSz="414081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081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163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244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326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0409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4490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8571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2655" algn="l" defTabSz="41408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5" tIns="46034" rIns="92065" bIns="460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65" tIns="46034" rIns="92065" bIns="46034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ADE46C86-BDD6-0C4D-BB6A-073A3087251F}" type="slidenum">
              <a:rPr kumimoji="1"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217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153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6pPr>
      <a:lvl7pPr marL="914305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7pPr>
      <a:lvl8pPr marL="1371458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8pPr>
      <a:lvl9pPr marL="182861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&lt;"/>
        <a:defRPr kumimoji="1" sz="3200">
          <a:solidFill>
            <a:schemeClr val="tx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5" tIns="46034" rIns="92065" bIns="460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5" tIns="46034" rIns="92065" bIns="460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65" tIns="46034" rIns="92065" bIns="46034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ADE46C86-BDD6-0C4D-BB6A-073A3087251F}" type="slidenum">
              <a:rPr kumimoji="1"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213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153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6pPr>
      <a:lvl7pPr marL="914305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7pPr>
      <a:lvl8pPr marL="1371458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8pPr>
      <a:lvl9pPr marL="182861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&lt;"/>
        <a:defRPr kumimoji="1" sz="3200">
          <a:solidFill>
            <a:schemeClr val="tx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5pPr>
      <a:lvl6pPr marL="2514340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6pPr>
      <a:lvl7pPr marL="2971492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7pPr>
      <a:lvl8pPr marL="3428645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8pPr>
      <a:lvl9pPr marL="3885797" indent="-22857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defRPr kumimoji="0" sz="1400" b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CEFE86A-FC26-6A4D-BF95-EA69E6EC5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6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>
              <a:defRPr kumimoji="0" sz="1400" b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34C189C-2548-284A-9E37-253CC18DA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9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3" charset="0"/>
          <a:ea typeface="ＭＳ Ｐゴシック" pitchFamily="33" charset="-128"/>
          <a:cs typeface="ＭＳ Ｐゴシック" pitchFamily="33" charset="-128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8"/>
            <a:ext cx="8226720" cy="39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556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124">
              <a:tabLst>
                <a:tab pos="414124" algn="l"/>
                <a:tab pos="828249" algn="l"/>
                <a:tab pos="1242372" algn="l"/>
                <a:tab pos="1656497" algn="l"/>
                <a:tab pos="2070624" algn="l"/>
              </a:tabLst>
              <a:defRPr sz="13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SimSun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124">
              <a:tabLst>
                <a:tab pos="414124" algn="l"/>
                <a:tab pos="828249" algn="l"/>
                <a:tab pos="1242372" algn="l"/>
                <a:tab pos="1656497" algn="l"/>
                <a:tab pos="2070624" algn="l"/>
                <a:tab pos="2484747" algn="l"/>
              </a:tabLst>
              <a:defRPr sz="13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SimSun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5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124">
              <a:tabLst>
                <a:tab pos="414124" algn="l"/>
                <a:tab pos="828249" algn="l"/>
                <a:tab pos="1242372" algn="l"/>
                <a:tab pos="1656497" algn="l"/>
                <a:tab pos="2070624" algn="l"/>
              </a:tabLst>
              <a:defRPr sz="1300">
                <a:solidFill>
                  <a:srgbClr val="000000"/>
                </a:solidFill>
                <a:latin typeface="Times New Roman" charset="0"/>
                <a:cs typeface="Tahoma" charset="0"/>
              </a:defRPr>
            </a:lvl1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fld id="{A0051A89-B608-7A48-89AF-27F2A5321D24}" type="slidenum">
              <a:rPr lang="en-US">
                <a:ea typeface="SimSun" charset="0"/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t>‹#›</a:t>
            </a:fld>
            <a:endParaRPr lang="en-US"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8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defTabSz="4129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29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2pPr>
      <a:lvl3pPr algn="ctr" defTabSz="4129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3pPr>
      <a:lvl4pPr algn="ctr" defTabSz="4129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4pPr>
      <a:lvl5pPr algn="ctr" defTabSz="41298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5pPr>
      <a:lvl6pPr marL="2277687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691810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105938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520059" indent="-207064" algn="ctr" defTabSz="41412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09380" indent="-309380" algn="l" defTabSz="41298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2004" indent="-257577" algn="l" defTabSz="41298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4626" indent="-205774" algn="l" defTabSz="41298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49050" indent="-205774" algn="l" defTabSz="41298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3475" indent="-205774" algn="l" defTabSz="41298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77687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1810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5938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0059" indent="-207064" algn="l" defTabSz="414124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124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249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372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497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0624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4747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8871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2998" algn="l" defTabSz="4141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5000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26670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ADE46C86-BDD6-0C4D-BB6A-073A3087251F}" type="slidenum">
              <a:rPr kumimoji="1"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kumimoji="1"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529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Book Antiqu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&lt;"/>
        <a:defRPr kumimoji="1" sz="3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3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4.jpe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298522" y="-152399"/>
            <a:ext cx="66295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err="1">
                <a:solidFill>
                  <a:srgbClr val="FF0000"/>
                </a:solidFill>
                <a:latin typeface="Chalkboard Bold" charset="0"/>
              </a:rPr>
              <a:t>Astigmatid</a:t>
            </a:r>
            <a:r>
              <a:rPr lang="en-US" sz="3600" dirty="0">
                <a:solidFill>
                  <a:srgbClr val="FF0000"/>
                </a:solidFill>
                <a:latin typeface="Chalkboard Bold" charset="0"/>
              </a:rPr>
              <a:t> Mites of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halkboard Bold" charset="0"/>
              </a:rPr>
              <a:t>Medical-Veterinary Interest-II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33400" y="5288341"/>
            <a:ext cx="7543800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Barry M. </a:t>
            </a:r>
            <a:r>
              <a:rPr lang="en-US" dirty="0" err="1" smtClean="0"/>
              <a:t>OConnor</a:t>
            </a:r>
            <a:r>
              <a:rPr lang="en-US" dirty="0" smtClean="0"/>
              <a:t> &amp; </a:t>
            </a:r>
            <a:r>
              <a:rPr lang="en-US" dirty="0" err="1" smtClean="0"/>
              <a:t>Pavel</a:t>
            </a:r>
            <a:r>
              <a:rPr lang="en-US" dirty="0" smtClean="0"/>
              <a:t> </a:t>
            </a:r>
            <a:r>
              <a:rPr lang="en-US" dirty="0" err="1" smtClean="0"/>
              <a:t>Klimov</a:t>
            </a:r>
            <a:endParaRPr lang="en-US" dirty="0"/>
          </a:p>
          <a:p>
            <a:pPr algn="ctr"/>
            <a:r>
              <a:rPr lang="en-US" dirty="0"/>
              <a:t>Museum of Zoology </a:t>
            </a:r>
            <a:r>
              <a:rPr lang="en-US" dirty="0" smtClean="0"/>
              <a:t>&amp; Department </a:t>
            </a:r>
            <a:r>
              <a:rPr lang="en-US" dirty="0"/>
              <a:t>of Ecology</a:t>
            </a:r>
          </a:p>
          <a:p>
            <a:pPr algn="ctr"/>
            <a:r>
              <a:rPr lang="en-US" dirty="0"/>
              <a:t>&amp; Evolutionary </a:t>
            </a:r>
            <a:r>
              <a:rPr lang="en-US" dirty="0" smtClean="0"/>
              <a:t>Biology University </a:t>
            </a:r>
            <a:r>
              <a:rPr lang="en-US" dirty="0"/>
              <a:t>of Michigan</a:t>
            </a:r>
          </a:p>
          <a:p>
            <a:pPr algn="ctr"/>
            <a:r>
              <a:rPr lang="en-US" dirty="0"/>
              <a:t>Ann Arbor, MI  48109</a:t>
            </a:r>
          </a:p>
        </p:txBody>
      </p:sp>
      <p:pic>
        <p:nvPicPr>
          <p:cNvPr id="6" name="Picture 47" descr="Labidocarpellus eonycteri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1765301"/>
            <a:ext cx="449421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1" y="3213100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03300"/>
            <a:ext cx="2286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Notoedres in cat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594100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8100"/>
            <a:ext cx="2382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1288" y="2438401"/>
            <a:ext cx="8763000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indent="346075" algn="l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60375"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Permanent parasites = live only on host, cannot live nowhere else. A free-living dispersal stage is usually lacking. Mites are transferred to hosts via vertical transmission of during mating.  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Temporary parasites = live on host (typically during feeding) and off host (the remainder of the life cycle). 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  <a:sym typeface="Symbol" charset="0"/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01411" name="Rectangle 4"/>
          <p:cNvSpPr>
            <a:spLocks noChangeArrowheads="1"/>
          </p:cNvSpPr>
          <p:nvPr/>
        </p:nvSpPr>
        <p:spPr bwMode="auto">
          <a:xfrm>
            <a:off x="2063751" y="1600201"/>
            <a:ext cx="472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kumimoji="1" lang="en-US" b="1" smtClean="0">
                <a:solidFill>
                  <a:srgbClr val="000000"/>
                </a:solidFill>
                <a:latin typeface="Times New Roman" charset="0"/>
              </a:rPr>
              <a:t>Type of parasitism: host as habitat</a:t>
            </a:r>
            <a:endParaRPr kumimoji="1" lang="en-US" b="1" smtClean="0">
              <a:solidFill>
                <a:srgbClr val="FFFFFF"/>
              </a:solidFill>
            </a:endParaRPr>
          </a:p>
        </p:txBody>
      </p:sp>
      <p:sp>
        <p:nvSpPr>
          <p:cNvPr id="401412" name="Rectangle 5"/>
          <p:cNvSpPr>
            <a:spLocks noChangeArrowheads="1"/>
          </p:cNvSpPr>
          <p:nvPr/>
        </p:nvSpPr>
        <p:spPr bwMode="auto">
          <a:xfrm>
            <a:off x="0" y="0"/>
            <a:ext cx="9220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kumimoji="1" lang="es-ES_tradnl" sz="3300" b="1">
                <a:solidFill>
                  <a:srgbClr val="000000"/>
                </a:solidFill>
              </a:rPr>
              <a:t>Obligatory permanent parasites Astigmata</a:t>
            </a:r>
            <a:endParaRPr kumimoji="1" lang="en-US" sz="33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9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5" name="Picture 13" descr="Glycy on 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2365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6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5747" name="Text Box 3"/>
          <p:cNvSpPr txBox="1">
            <a:spLocks noChangeArrowheads="1"/>
          </p:cNvSpPr>
          <p:nvPr/>
        </p:nvSpPr>
        <p:spPr bwMode="auto">
          <a:xfrm>
            <a:off x="1752600" y="228601"/>
            <a:ext cx="5915932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b="0" smtClean="0">
                <a:solidFill>
                  <a:srgbClr val="000000"/>
                </a:solidFill>
              </a:rPr>
              <a:t>Glycyphagidae</a:t>
            </a:r>
          </a:p>
          <a:p>
            <a:pPr>
              <a:buFont typeface="Arial" charset="0"/>
              <a:buNone/>
            </a:pPr>
            <a:r>
              <a:rPr kumimoji="0" lang="en-US" b="0" smtClean="0">
                <a:solidFill>
                  <a:srgbClr val="000000"/>
                </a:solidFill>
              </a:rPr>
              <a:t>Deutonymphal morphology highly variable</a:t>
            </a:r>
          </a:p>
        </p:txBody>
      </p:sp>
      <p:pic>
        <p:nvPicPr>
          <p:cNvPr id="415748" name="Picture 12" descr="Gly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095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9" name="Text Box 17"/>
          <p:cNvSpPr txBox="1">
            <a:spLocks noChangeArrowheads="1"/>
          </p:cNvSpPr>
          <p:nvPr/>
        </p:nvSpPr>
        <p:spPr bwMode="auto">
          <a:xfrm>
            <a:off x="222250" y="5181600"/>
            <a:ext cx="4121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sz="2000" b="0">
                <a:solidFill>
                  <a:srgbClr val="000000"/>
                </a:solidFill>
              </a:rPr>
              <a:t>Mammal phoretic on hair </a:t>
            </a:r>
          </a:p>
          <a:p>
            <a:pPr algn="ctr"/>
            <a:r>
              <a:rPr kumimoji="0" lang="en-US" sz="2000" b="0">
                <a:solidFill>
                  <a:srgbClr val="000000"/>
                </a:solidFill>
              </a:rPr>
              <a:t>(Glycyphaginae)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5750" name="Text Box 19"/>
          <p:cNvSpPr txBox="1">
            <a:spLocks noChangeArrowheads="1"/>
          </p:cNvSpPr>
          <p:nvPr/>
        </p:nvSpPr>
        <p:spPr bwMode="auto">
          <a:xfrm>
            <a:off x="4267201" y="5181600"/>
            <a:ext cx="472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sz="2000" b="0">
                <a:solidFill>
                  <a:srgbClr val="000000"/>
                </a:solidFill>
              </a:rPr>
              <a:t>Mammal parasitic (endofollicular)</a:t>
            </a:r>
            <a:endParaRPr kumimoji="0" lang="en-US" b="0" smtClean="0">
              <a:solidFill>
                <a:srgbClr val="000000"/>
              </a:solidFill>
            </a:endParaRPr>
          </a:p>
        </p:txBody>
      </p:sp>
      <p:pic>
        <p:nvPicPr>
          <p:cNvPr id="415751" name="Picture 6" descr="Diameso ex MastomysLe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1" y="1524001"/>
            <a:ext cx="23876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5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524000"/>
            <a:ext cx="285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53" name="Rectangle 3"/>
          <p:cNvSpPr>
            <a:spLocks noChangeArrowheads="1"/>
          </p:cNvSpPr>
          <p:nvPr/>
        </p:nvSpPr>
        <p:spPr bwMode="auto">
          <a:xfrm>
            <a:off x="5867401" y="5486400"/>
            <a:ext cx="196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Ctenoglyphinae</a:t>
            </a:r>
            <a:endParaRPr kumimoji="1" lang="en-US" sz="20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45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19842" name="Picture 5" descr="Cho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1219200"/>
            <a:ext cx="32861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2819401" y="1"/>
            <a:ext cx="3477648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b="0" smtClean="0">
                <a:solidFill>
                  <a:srgbClr val="000000"/>
                </a:solidFill>
              </a:rPr>
              <a:t>Family Chortoglyphidae</a:t>
            </a:r>
            <a:endParaRPr kumimoji="0" lang="en-US" b="0" i="1" smtClean="0">
              <a:solidFill>
                <a:srgbClr val="000000"/>
              </a:solidFill>
            </a:endParaRPr>
          </a:p>
          <a:p>
            <a:endParaRPr kumimoji="0" lang="en-US" b="0" i="1" smtClean="0">
              <a:solidFill>
                <a:srgbClr val="000000"/>
              </a:solidFill>
            </a:endParaRPr>
          </a:p>
        </p:txBody>
      </p:sp>
      <p:sp>
        <p:nvSpPr>
          <p:cNvPr id="419844" name="Text Box 7"/>
          <p:cNvSpPr txBox="1">
            <a:spLocks noChangeArrowheads="1"/>
          </p:cNvSpPr>
          <p:nvPr/>
        </p:nvSpPr>
        <p:spPr bwMode="auto">
          <a:xfrm>
            <a:off x="-304800" y="5867401"/>
            <a:ext cx="3657600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b="0" i="1" smtClean="0">
                <a:solidFill>
                  <a:srgbClr val="000000"/>
                </a:solidFill>
              </a:rPr>
              <a:t>Chortoglyphus</a:t>
            </a:r>
          </a:p>
          <a:p>
            <a:pPr algn="ctr"/>
            <a:r>
              <a:rPr kumimoji="0" lang="en-US" b="0" i="1" smtClean="0">
                <a:solidFill>
                  <a:srgbClr val="000000"/>
                </a:solidFill>
              </a:rPr>
              <a:t>arcuatus</a:t>
            </a:r>
          </a:p>
        </p:txBody>
      </p:sp>
      <p:pic>
        <p:nvPicPr>
          <p:cNvPr id="41984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71601"/>
            <a:ext cx="3397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6" name="Rectangle 2"/>
          <p:cNvSpPr>
            <a:spLocks noChangeArrowheads="1"/>
          </p:cNvSpPr>
          <p:nvPr/>
        </p:nvSpPr>
        <p:spPr bwMode="auto">
          <a:xfrm>
            <a:off x="152401" y="762001"/>
            <a:ext cx="300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Adults are free-living </a:t>
            </a:r>
          </a:p>
        </p:txBody>
      </p:sp>
      <p:sp>
        <p:nvSpPr>
          <p:cNvPr id="419847" name="Rectangle 3"/>
          <p:cNvSpPr>
            <a:spLocks noChangeArrowheads="1"/>
          </p:cNvSpPr>
          <p:nvPr/>
        </p:nvSpPr>
        <p:spPr bwMode="auto">
          <a:xfrm>
            <a:off x="4495801" y="685801"/>
            <a:ext cx="3844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Deutonymphs are parasitic </a:t>
            </a:r>
          </a:p>
        </p:txBody>
      </p:sp>
      <p:pic>
        <p:nvPicPr>
          <p:cNvPr id="419848" name="Picture 10" descr="Alabidopus in follic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8201" y="1793876"/>
            <a:ext cx="3619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849" name="Straight Arrow Connector 8"/>
          <p:cNvCxnSpPr>
            <a:cxnSpLocks noChangeShapeType="1"/>
          </p:cNvCxnSpPr>
          <p:nvPr/>
        </p:nvCxnSpPr>
        <p:spPr bwMode="auto">
          <a:xfrm flipH="1" flipV="1">
            <a:off x="8305800" y="3200400"/>
            <a:ext cx="228600" cy="3810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850" name="Rectangle 10"/>
          <p:cNvSpPr>
            <a:spLocks noChangeArrowheads="1"/>
          </p:cNvSpPr>
          <p:nvPr/>
        </p:nvSpPr>
        <p:spPr bwMode="auto">
          <a:xfrm>
            <a:off x="3581401" y="5410201"/>
            <a:ext cx="2562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i="1" smtClean="0">
                <a:solidFill>
                  <a:srgbClr val="000000"/>
                </a:solidFill>
              </a:rPr>
              <a:t>Alabidopus</a:t>
            </a:r>
            <a:r>
              <a:rPr lang="en-US" smtClean="0">
                <a:solidFill>
                  <a:srgbClr val="000000"/>
                </a:solidFill>
              </a:rPr>
              <a:t> n. sp. </a:t>
            </a:r>
          </a:p>
        </p:txBody>
      </p:sp>
      <p:pic>
        <p:nvPicPr>
          <p:cNvPr id="419851" name="Picture 13" descr="Myosor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5029200"/>
            <a:ext cx="27495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51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Text Box 2"/>
          <p:cNvSpPr txBox="1">
            <a:spLocks noChangeArrowheads="1"/>
          </p:cNvSpPr>
          <p:nvPr/>
        </p:nvSpPr>
        <p:spPr bwMode="auto">
          <a:xfrm>
            <a:off x="2514601" y="38100"/>
            <a:ext cx="506083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b="0" smtClean="0">
                <a:solidFill>
                  <a:srgbClr val="000000"/>
                </a:solidFill>
              </a:rPr>
              <a:t>Unusual </a:t>
            </a:r>
            <a:r>
              <a:rPr kumimoji="0" lang="ja-JP" altLang="en-US" b="0" smtClean="0">
                <a:solidFill>
                  <a:srgbClr val="000000"/>
                </a:solidFill>
              </a:rPr>
              <a:t>“</a:t>
            </a:r>
            <a:r>
              <a:rPr kumimoji="0" lang="en-US" altLang="ja-JP" b="0" smtClean="0">
                <a:solidFill>
                  <a:srgbClr val="000000"/>
                </a:solidFill>
              </a:rPr>
              <a:t>feeding</a:t>
            </a:r>
            <a:r>
              <a:rPr kumimoji="0" lang="ja-JP" altLang="en-US" b="0" smtClean="0">
                <a:solidFill>
                  <a:srgbClr val="000000"/>
                </a:solidFill>
              </a:rPr>
              <a:t>”</a:t>
            </a:r>
            <a:r>
              <a:rPr kumimoji="0" lang="en-US" altLang="ja-JP" b="0" smtClean="0">
                <a:solidFill>
                  <a:srgbClr val="000000"/>
                </a:solidFill>
              </a:rPr>
              <a:t> by deutonymphs</a:t>
            </a:r>
            <a:endParaRPr kumimoji="0" lang="en-US" b="0" smtClean="0">
              <a:solidFill>
                <a:srgbClr val="000000"/>
              </a:solidFill>
            </a:endParaRPr>
          </a:p>
        </p:txBody>
      </p:sp>
      <p:pic>
        <p:nvPicPr>
          <p:cNvPr id="421890" name="Picture 8" descr="Alabidopus 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1"/>
            <a:ext cx="3544888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1" name="Picture 9" descr="Alabidopus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1238"/>
            <a:ext cx="3741738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2" name="Text Box 11"/>
          <p:cNvSpPr txBox="1">
            <a:spLocks noChangeArrowheads="1"/>
          </p:cNvSpPr>
          <p:nvPr/>
        </p:nvSpPr>
        <p:spPr bwMode="auto">
          <a:xfrm>
            <a:off x="12700" y="6396038"/>
            <a:ext cx="913130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0" lang="en-US" b="0" i="1" smtClean="0">
                <a:solidFill>
                  <a:srgbClr val="000000"/>
                </a:solidFill>
              </a:rPr>
              <a:t>Alabidopus</a:t>
            </a:r>
            <a:r>
              <a:rPr kumimoji="0" lang="en-US" b="0" smtClean="0">
                <a:solidFill>
                  <a:srgbClr val="000000"/>
                </a:solidFill>
              </a:rPr>
              <a:t> n. sp. deutonymph (Chortoglyphidae)</a:t>
            </a:r>
          </a:p>
        </p:txBody>
      </p:sp>
      <p:sp>
        <p:nvSpPr>
          <p:cNvPr id="421893" name="Rectangle 1"/>
          <p:cNvSpPr>
            <a:spLocks noChangeArrowheads="1"/>
          </p:cNvSpPr>
          <p:nvPr/>
        </p:nvSpPr>
        <p:spPr bwMode="auto">
          <a:xfrm>
            <a:off x="5645150" y="533401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ja-JP" smtClean="0">
                <a:solidFill>
                  <a:srgbClr val="000000"/>
                </a:solidFill>
              </a:rPr>
              <a:t>engorged</a:t>
            </a:r>
            <a:endParaRPr kumimoji="1" lang="en-US" b="1" smtClean="0">
              <a:solidFill>
                <a:srgbClr val="000000"/>
              </a:solidFill>
            </a:endParaRPr>
          </a:p>
        </p:txBody>
      </p:sp>
      <p:sp>
        <p:nvSpPr>
          <p:cNvPr id="421894" name="Rectangle 2"/>
          <p:cNvSpPr>
            <a:spLocks noChangeArrowheads="1"/>
          </p:cNvSpPr>
          <p:nvPr/>
        </p:nvSpPr>
        <p:spPr bwMode="auto">
          <a:xfrm>
            <a:off x="1776413" y="533401"/>
            <a:ext cx="1998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altLang="ja-JP" smtClean="0">
                <a:solidFill>
                  <a:srgbClr val="000000"/>
                </a:solidFill>
              </a:rPr>
              <a:t>not engorged</a:t>
            </a:r>
            <a:endParaRPr kumimoji="1" 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3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Text Box 2"/>
          <p:cNvSpPr txBox="1">
            <a:spLocks noChangeArrowheads="1"/>
          </p:cNvSpPr>
          <p:nvPr/>
        </p:nvSpPr>
        <p:spPr bwMode="auto">
          <a:xfrm>
            <a:off x="2100925" y="152400"/>
            <a:ext cx="543428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mtClean="0">
                <a:solidFill>
                  <a:srgbClr val="000000"/>
                </a:solidFill>
              </a:rPr>
              <a:t>Unusual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altLang="ja-JP" smtClean="0">
                <a:solidFill>
                  <a:srgbClr val="000000"/>
                </a:solidFill>
              </a:rPr>
              <a:t>feeding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altLang="ja-JP" smtClean="0">
                <a:solidFill>
                  <a:srgbClr val="000000"/>
                </a:solidFill>
              </a:rPr>
              <a:t> by deutonymphs</a:t>
            </a: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23938" name="Picture 10" descr="Hypodectes d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057400"/>
            <a:ext cx="25939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39" name="Picture 14" descr="Hypodectes big D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217170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0" name="Picture 15" descr="Hypodectes small d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05400"/>
            <a:ext cx="1104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1" name="Picture 16" descr="pige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066801"/>
            <a:ext cx="30353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2" name="Text Box 17"/>
          <p:cNvSpPr txBox="1">
            <a:spLocks noChangeArrowheads="1"/>
          </p:cNvSpPr>
          <p:nvPr/>
        </p:nvSpPr>
        <p:spPr bwMode="auto">
          <a:xfrm>
            <a:off x="50716" y="4086225"/>
            <a:ext cx="3133895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1" smtClean="0">
                <a:solidFill>
                  <a:srgbClr val="000000"/>
                </a:solidFill>
              </a:rPr>
              <a:t>Hypodectes propus</a:t>
            </a:r>
          </a:p>
          <a:p>
            <a:pPr algn="ctr"/>
            <a:r>
              <a:rPr lang="en-US" i="1" smtClean="0">
                <a:solidFill>
                  <a:srgbClr val="000000"/>
                </a:solidFill>
              </a:rPr>
              <a:t>ex Columba livia</a:t>
            </a:r>
          </a:p>
        </p:txBody>
      </p:sp>
      <p:sp>
        <p:nvSpPr>
          <p:cNvPr id="423943" name="Rectangle 1"/>
          <p:cNvSpPr>
            <a:spLocks noChangeArrowheads="1"/>
          </p:cNvSpPr>
          <p:nvPr/>
        </p:nvSpPr>
        <p:spPr bwMode="auto">
          <a:xfrm>
            <a:off x="4343400" y="6172201"/>
            <a:ext cx="148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kumimoji="1" lang="en-US" smtClean="0">
                <a:solidFill>
                  <a:srgbClr val="000000"/>
                </a:solidFill>
              </a:rPr>
              <a:t>engorged</a:t>
            </a:r>
          </a:p>
        </p:txBody>
      </p:sp>
      <p:sp>
        <p:nvSpPr>
          <p:cNvPr id="423944" name="Rectangle 2"/>
          <p:cNvSpPr>
            <a:spLocks noChangeArrowheads="1"/>
          </p:cNvSpPr>
          <p:nvPr/>
        </p:nvSpPr>
        <p:spPr bwMode="auto">
          <a:xfrm>
            <a:off x="1219201" y="6172201"/>
            <a:ext cx="1998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kumimoji="1" lang="en-US" smtClean="0">
                <a:solidFill>
                  <a:srgbClr val="000000"/>
                </a:solidFill>
              </a:rPr>
              <a:t>not engorged</a:t>
            </a:r>
          </a:p>
        </p:txBody>
      </p:sp>
    </p:spTree>
    <p:extLst>
      <p:ext uri="{BB962C8B-B14F-4D97-AF65-F5344CB8AC3E}">
        <p14:creationId xmlns:p14="http://schemas.microsoft.com/office/powerpoint/2010/main" val="383653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Text Box 2"/>
          <p:cNvSpPr txBox="1">
            <a:spLocks noChangeArrowheads="1"/>
          </p:cNvSpPr>
          <p:nvPr/>
        </p:nvSpPr>
        <p:spPr bwMode="auto">
          <a:xfrm>
            <a:off x="2895246" y="228601"/>
            <a:ext cx="3536074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mtClean="0">
                <a:solidFill>
                  <a:srgbClr val="000000"/>
                </a:solidFill>
              </a:rPr>
              <a:t>Adults are non-feeding</a:t>
            </a:r>
          </a:p>
        </p:txBody>
      </p:sp>
      <p:sp>
        <p:nvSpPr>
          <p:cNvPr id="425986" name="Text Box 7"/>
          <p:cNvSpPr txBox="1">
            <a:spLocks noChangeArrowheads="1"/>
          </p:cNvSpPr>
          <p:nvPr/>
        </p:nvSpPr>
        <p:spPr bwMode="auto">
          <a:xfrm>
            <a:off x="-9609" y="838201"/>
            <a:ext cx="3133895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1" smtClean="0">
                <a:solidFill>
                  <a:srgbClr val="000000"/>
                </a:solidFill>
              </a:rPr>
              <a:t>Hypodectes propus</a:t>
            </a:r>
          </a:p>
          <a:p>
            <a:pPr algn="ctr"/>
            <a:r>
              <a:rPr lang="en-US" i="1" smtClean="0">
                <a:solidFill>
                  <a:srgbClr val="000000"/>
                </a:solidFill>
              </a:rPr>
              <a:t>ex Columba livia</a:t>
            </a:r>
          </a:p>
        </p:txBody>
      </p:sp>
      <p:pic>
        <p:nvPicPr>
          <p:cNvPr id="425987" name="Picture 8" descr="Hypodectes f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990600"/>
            <a:ext cx="353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8" name="Picture 9" descr="Hypodectes 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5956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89" name="Text Box 10"/>
          <p:cNvSpPr txBox="1">
            <a:spLocks noChangeArrowheads="1"/>
          </p:cNvSpPr>
          <p:nvPr/>
        </p:nvSpPr>
        <p:spPr bwMode="auto">
          <a:xfrm>
            <a:off x="3955761" y="6143625"/>
            <a:ext cx="175794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mtClean="0">
                <a:solidFill>
                  <a:srgbClr val="000000"/>
                </a:solidFill>
              </a:rPr>
              <a:t>Adult male</a:t>
            </a:r>
          </a:p>
        </p:txBody>
      </p:sp>
      <p:sp>
        <p:nvSpPr>
          <p:cNvPr id="425990" name="Text Box 11"/>
          <p:cNvSpPr txBox="1">
            <a:spLocks noChangeArrowheads="1"/>
          </p:cNvSpPr>
          <p:nvPr/>
        </p:nvSpPr>
        <p:spPr bwMode="auto">
          <a:xfrm>
            <a:off x="6552605" y="5715000"/>
            <a:ext cx="203160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mtClean="0">
                <a:solidFill>
                  <a:srgbClr val="000000"/>
                </a:solidFill>
              </a:rPr>
              <a:t>Adult female</a:t>
            </a:r>
          </a:p>
        </p:txBody>
      </p:sp>
    </p:spTree>
    <p:extLst>
      <p:ext uri="{BB962C8B-B14F-4D97-AF65-F5344CB8AC3E}">
        <p14:creationId xmlns:p14="http://schemas.microsoft.com/office/powerpoint/2010/main" val="334317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884043"/>
              </p:ext>
            </p:extLst>
          </p:nvPr>
        </p:nvGraphicFramePr>
        <p:xfrm>
          <a:off x="1066800" y="1600200"/>
          <a:ext cx="7010400" cy="3200400"/>
        </p:xfrm>
        <a:graphic>
          <a:graphicData uri="http://schemas.openxmlformats.org/drawingml/2006/table">
            <a:tbl>
              <a:tblPr/>
              <a:tblGrid>
                <a:gridCol w="3699933"/>
                <a:gridCol w="1808238"/>
                <a:gridCol w="1502229"/>
              </a:tblGrid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habitat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birds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mammals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skin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skin or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hair/feather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follicles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 hair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respiratory tract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stomach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feather vanes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downy feathers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feather quills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26366" name="Rectangle 2"/>
          <p:cNvSpPr>
            <a:spLocks noChangeArrowheads="1"/>
          </p:cNvSpPr>
          <p:nvPr/>
        </p:nvSpPr>
        <p:spPr bwMode="auto">
          <a:xfrm>
            <a:off x="2819400" y="228601"/>
            <a:ext cx="4033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kumimoji="0" lang="en-US" b="0" dirty="0" smtClean="0">
                <a:solidFill>
                  <a:srgbClr val="000000"/>
                </a:solidFill>
              </a:rPr>
              <a:t>Microhabitats of </a:t>
            </a:r>
            <a:r>
              <a:rPr kumimoji="0" lang="en-US" b="0" dirty="0" err="1" smtClean="0">
                <a:solidFill>
                  <a:srgbClr val="000000"/>
                </a:solidFill>
              </a:rPr>
              <a:t>Psoroptidia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3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terolichoidea tre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68837"/>
            <a:ext cx="6096000" cy="7888940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209801" y="76201"/>
            <a:ext cx="553917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r>
              <a:rPr lang="en-US" dirty="0" smtClean="0"/>
              <a:t> (1 of 2)</a:t>
            </a:r>
            <a:endParaRPr lang="en-US" dirty="0"/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1828800" y="6096001"/>
            <a:ext cx="56764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Molecular data supports </a:t>
            </a:r>
            <a:r>
              <a:rPr lang="en-US" sz="1800" dirty="0" err="1"/>
              <a:t>monophyly</a:t>
            </a:r>
            <a:r>
              <a:rPr lang="en-US" sz="1800" dirty="0"/>
              <a:t> of </a:t>
            </a:r>
            <a:r>
              <a:rPr lang="en-US" sz="1800" dirty="0" err="1"/>
              <a:t>Pterolichoidea</a:t>
            </a:r>
            <a:r>
              <a:rPr lang="en-US" sz="1800" dirty="0"/>
              <a:t>.</a:t>
            </a:r>
          </a:p>
          <a:p>
            <a:pPr algn="ctr"/>
            <a:r>
              <a:rPr lang="en-US" sz="1800" dirty="0"/>
              <a:t>But family </a:t>
            </a:r>
            <a:r>
              <a:rPr lang="en-US" sz="1800" dirty="0" err="1"/>
              <a:t>Pterolichidae</a:t>
            </a:r>
            <a:r>
              <a:rPr lang="en-US" sz="1800" dirty="0"/>
              <a:t> is paraphyletic</a:t>
            </a:r>
          </a:p>
        </p:txBody>
      </p:sp>
    </p:spTree>
    <p:extLst>
      <p:ext uri="{BB962C8B-B14F-4D97-AF65-F5344CB8AC3E}">
        <p14:creationId xmlns:p14="http://schemas.microsoft.com/office/powerpoint/2010/main" val="388932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lgoidea tre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5401"/>
            <a:ext cx="5299364" cy="6858000"/>
          </a:xfrm>
          <a:prstGeom prst="rect">
            <a:avLst/>
          </a:prstGeom>
        </p:spPr>
      </p:pic>
      <p:pic>
        <p:nvPicPr>
          <p:cNvPr id="4" name="Picture 3" descr="Analgoidea tre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6" y="533401"/>
            <a:ext cx="5299364" cy="6858000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057401" y="152400"/>
            <a:ext cx="553917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r>
              <a:rPr lang="en-US" dirty="0" smtClean="0"/>
              <a:t> (2 of 2)</a:t>
            </a:r>
            <a:endParaRPr lang="en-US" dirty="0"/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152400" y="6019800"/>
            <a:ext cx="881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Sarcoptoid</a:t>
            </a:r>
            <a:r>
              <a:rPr lang="en-US" sz="1800" dirty="0"/>
              <a:t> taxa cluster in with 3 different </a:t>
            </a:r>
            <a:r>
              <a:rPr lang="en-US" sz="1800" dirty="0" err="1"/>
              <a:t>Analgoid</a:t>
            </a:r>
            <a:r>
              <a:rPr lang="en-US" sz="1800" dirty="0"/>
              <a:t> lineages, suggesting multiple host </a:t>
            </a:r>
          </a:p>
          <a:p>
            <a:r>
              <a:rPr lang="en-US" sz="1800" dirty="0"/>
              <a:t>shifts from bird to mammal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56778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85271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9296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06597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856168" y="250761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083555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91200" y="534603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1" y="5257800"/>
            <a:ext cx="1545748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Mammal mites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381001" y="355601"/>
            <a:ext cx="8849578" cy="52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The </a:t>
            </a:r>
            <a:r>
              <a:rPr lang="en-US" b="1" dirty="0" err="1"/>
              <a:t>Psoroptidian</a:t>
            </a:r>
            <a:r>
              <a:rPr lang="en-US" b="1" dirty="0"/>
              <a:t> parasites of </a:t>
            </a:r>
            <a:r>
              <a:rPr lang="en-US" b="1" dirty="0" smtClean="0"/>
              <a:t>mammals</a:t>
            </a:r>
            <a:endParaRPr lang="en-US" b="1" dirty="0"/>
          </a:p>
          <a:p>
            <a:r>
              <a:rPr lang="en-US" dirty="0"/>
              <a:t>Old </a:t>
            </a:r>
            <a:r>
              <a:rPr lang="en-US" dirty="0" smtClean="0"/>
              <a:t>superfamily </a:t>
            </a:r>
            <a:r>
              <a:rPr lang="en-US" dirty="0" err="1"/>
              <a:t>Sarcoptoidea</a:t>
            </a:r>
            <a:r>
              <a:rPr lang="en-US" dirty="0"/>
              <a:t> (=</a:t>
            </a:r>
            <a:r>
              <a:rPr lang="en-US" dirty="0" err="1"/>
              <a:t>Psoroptoidea</a:t>
            </a:r>
            <a:r>
              <a:rPr lang="en-US" dirty="0"/>
              <a:t>) characterized by</a:t>
            </a:r>
          </a:p>
          <a:p>
            <a:r>
              <a:rPr lang="en-US" dirty="0"/>
              <a:t>only 1 derived morphological character: loss of 1 solenidion</a:t>
            </a:r>
          </a:p>
          <a:p>
            <a:r>
              <a:rPr lang="en-US" dirty="0"/>
              <a:t>from genu I.  </a:t>
            </a:r>
          </a:p>
          <a:p>
            <a:r>
              <a:rPr lang="en-US" dirty="0"/>
              <a:t>Newer phylogeny places most “</a:t>
            </a:r>
            <a:r>
              <a:rPr lang="en-US" altLang="ja-JP" dirty="0" err="1"/>
              <a:t>sarcoptoids</a:t>
            </a:r>
            <a:r>
              <a:rPr lang="en-US" dirty="0"/>
              <a:t>”</a:t>
            </a:r>
            <a:r>
              <a:rPr lang="en-US" altLang="ja-JP" dirty="0"/>
              <a:t> within the bird-</a:t>
            </a:r>
          </a:p>
          <a:p>
            <a:r>
              <a:rPr lang="en-US" dirty="0"/>
              <a:t>associated </a:t>
            </a:r>
            <a:r>
              <a:rPr lang="en-US" dirty="0" err="1"/>
              <a:t>Analgoid</a:t>
            </a:r>
            <a:r>
              <a:rPr lang="en-US" dirty="0"/>
              <a:t> lineage, with 2 families within the </a:t>
            </a:r>
          </a:p>
          <a:p>
            <a:r>
              <a:rPr lang="en-US" dirty="0" err="1"/>
              <a:t>Epidermoptid-Psoroptid</a:t>
            </a:r>
            <a:r>
              <a:rPr lang="en-US" dirty="0"/>
              <a:t> lineage. </a:t>
            </a:r>
          </a:p>
          <a:p>
            <a:r>
              <a:rPr lang="en-US" dirty="0"/>
              <a:t>We will treat these groups from an ecological</a:t>
            </a:r>
          </a:p>
          <a:p>
            <a:r>
              <a:rPr lang="en-US" dirty="0"/>
              <a:t>perspective:</a:t>
            </a:r>
          </a:p>
          <a:p>
            <a:endParaRPr lang="en-US" dirty="0"/>
          </a:p>
          <a:p>
            <a:pPr>
              <a:buFont typeface="Arial" charset="0"/>
              <a:buAutoNum type="arabicPeriod"/>
            </a:pPr>
            <a:r>
              <a:rPr lang="en-US" dirty="0"/>
              <a:t>Parasites living on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Parasites living in skin or hair follicles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Parasites living on hair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Endoparasites in respiratory tract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3680" y="-304799"/>
            <a:ext cx="9040320" cy="1144921"/>
          </a:xfrm>
        </p:spPr>
        <p:txBody>
          <a:bodyPr tIns="35144"/>
          <a:lstStyle/>
          <a:p>
            <a:pPr defTabSz="414038" eaLnBrk="1">
              <a:tabLst>
                <a:tab pos="414038" algn="l"/>
                <a:tab pos="828077" algn="l"/>
                <a:tab pos="1242116" algn="l"/>
                <a:tab pos="1656154" algn="l"/>
                <a:tab pos="2070195" algn="l"/>
                <a:tab pos="2484232" algn="l"/>
                <a:tab pos="2898271" algn="l"/>
                <a:tab pos="3312312" algn="l"/>
                <a:tab pos="3726350" algn="l"/>
                <a:tab pos="4140384" algn="l"/>
                <a:tab pos="4554426" algn="l"/>
                <a:tab pos="4968464" algn="l"/>
                <a:tab pos="5382504" algn="l"/>
                <a:tab pos="5796543" algn="l"/>
                <a:tab pos="6210575" algn="l"/>
                <a:tab pos="6624620" algn="l"/>
                <a:tab pos="7038657" algn="l"/>
                <a:tab pos="7452696" algn="l"/>
                <a:tab pos="7866735" algn="l"/>
                <a:tab pos="8280775" algn="l"/>
                <a:tab pos="8694814" algn="l"/>
              </a:tabLst>
              <a:defRPr/>
            </a:pPr>
            <a:r>
              <a:rPr lang="en-US" sz="3600" dirty="0" err="1"/>
              <a:t>Psoroptidia</a:t>
            </a:r>
            <a:r>
              <a:rPr lang="en-US" sz="3600" dirty="0"/>
              <a:t>, phylogenetic placement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" y="609600"/>
            <a:ext cx="8887680" cy="2340758"/>
          </a:xfrm>
        </p:spPr>
        <p:txBody>
          <a:bodyPr tIns="20768" anchor="ctr"/>
          <a:lstStyle/>
          <a:p>
            <a:pPr marL="0" indent="0" defTabSz="414038" eaLnBrk="1">
              <a:spcAft>
                <a:spcPct val="0"/>
              </a:spcAft>
              <a:tabLst>
                <a:tab pos="414038" algn="l"/>
                <a:tab pos="828077" algn="l"/>
                <a:tab pos="1242116" algn="l"/>
                <a:tab pos="1656154" algn="l"/>
                <a:tab pos="2070195" algn="l"/>
                <a:tab pos="2484232" algn="l"/>
                <a:tab pos="2898271" algn="l"/>
                <a:tab pos="3312312" algn="l"/>
                <a:tab pos="3726350" algn="l"/>
                <a:tab pos="4140384" algn="l"/>
                <a:tab pos="4554426" algn="l"/>
                <a:tab pos="4968464" algn="l"/>
                <a:tab pos="5382504" algn="l"/>
                <a:tab pos="5796543" algn="l"/>
                <a:tab pos="6210575" algn="l"/>
                <a:tab pos="6624620" algn="l"/>
                <a:tab pos="7038657" algn="l"/>
                <a:tab pos="7452696" algn="l"/>
                <a:tab pos="7866735" algn="l"/>
                <a:tab pos="8280775" algn="l"/>
                <a:tab pos="8694814" algn="l"/>
              </a:tabLst>
              <a:defRPr/>
            </a:pPr>
            <a:r>
              <a:rPr lang="en-US" sz="2500" dirty="0"/>
              <a:t>Astigmata (6,100 described species) contains an ensemble of several mutually paraphyletic, </a:t>
            </a:r>
            <a:r>
              <a:rPr lang="en-US" sz="2500" i="1" dirty="0"/>
              <a:t>mostly</a:t>
            </a:r>
            <a:r>
              <a:rPr lang="en-US" sz="2500" dirty="0"/>
              <a:t> free-living lineages (‘free-living Astigmata’) and a large monophyletic parasitic lineage – </a:t>
            </a:r>
            <a:r>
              <a:rPr lang="en-US" sz="2500" dirty="0" err="1"/>
              <a:t>Psoroptidia</a:t>
            </a:r>
            <a:r>
              <a:rPr lang="en-US" sz="2500" dirty="0"/>
              <a:t>. Permanent parasitism of  vertebrates is the ancestral ecology </a:t>
            </a:r>
            <a:r>
              <a:rPr lang="en-US" sz="2500" dirty="0" err="1"/>
              <a:t>Psoroptidia</a:t>
            </a:r>
            <a:r>
              <a:rPr lang="en-US" sz="2500" dirty="0"/>
              <a:t>.</a:t>
            </a:r>
            <a:endParaRPr lang="en-US" sz="2400" dirty="0">
              <a:solidFill>
                <a:srgbClr val="343434"/>
              </a:solidFill>
              <a:latin typeface="ArialMT" charset="0"/>
              <a:cs typeface="ArialMT" charset="0"/>
            </a:endParaRPr>
          </a:p>
        </p:txBody>
      </p:sp>
      <p:grpSp>
        <p:nvGrpSpPr>
          <p:cNvPr id="93187" name="Group 21"/>
          <p:cNvGrpSpPr>
            <a:grpSpLocks/>
          </p:cNvGrpSpPr>
          <p:nvPr/>
        </p:nvGrpSpPr>
        <p:grpSpPr bwMode="auto">
          <a:xfrm>
            <a:off x="304801" y="2743199"/>
            <a:ext cx="8441481" cy="3955020"/>
            <a:chOff x="773112" y="4302466"/>
            <a:chExt cx="8456803" cy="3082871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612832" y="5015225"/>
              <a:ext cx="1981484" cy="2057900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" name="Straight Connector 2"/>
            <p:cNvCxnSpPr/>
            <p:nvPr/>
          </p:nvCxnSpPr>
          <p:spPr bwMode="auto">
            <a:xfrm flipH="1">
              <a:off x="3288073" y="5075478"/>
              <a:ext cx="2819805" cy="2286555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3190" name="Rectangle 9"/>
            <p:cNvSpPr>
              <a:spLocks noChangeArrowheads="1"/>
            </p:cNvSpPr>
            <p:nvPr/>
          </p:nvSpPr>
          <p:spPr bwMode="auto">
            <a:xfrm>
              <a:off x="3821112" y="7132636"/>
              <a:ext cx="2195905" cy="25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12900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00">
                  <a:solidFill>
                    <a:srgbClr val="000000"/>
                  </a:solidFill>
                  <a:ea typeface="SimSun" charset="0"/>
                  <a:cs typeface="SimSun" charset="0"/>
                </a:rPr>
                <a:t>Astigmata (6,100 spp)</a:t>
              </a:r>
            </a:p>
          </p:txBody>
        </p:sp>
        <p:sp>
          <p:nvSpPr>
            <p:cNvPr id="93191" name="Rectangle 10"/>
            <p:cNvSpPr>
              <a:spLocks noChangeArrowheads="1"/>
            </p:cNvSpPr>
            <p:nvPr/>
          </p:nvSpPr>
          <p:spPr bwMode="auto">
            <a:xfrm>
              <a:off x="773112" y="4694237"/>
              <a:ext cx="1327507" cy="25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12900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00">
                  <a:solidFill>
                    <a:srgbClr val="000000"/>
                  </a:solidFill>
                  <a:ea typeface="SimSun" charset="0"/>
                  <a:cs typeface="SimSun" charset="0"/>
                </a:rPr>
                <a:t>free-living 1*</a:t>
              </a:r>
            </a:p>
          </p:txBody>
        </p:sp>
        <p:sp>
          <p:nvSpPr>
            <p:cNvPr id="93192" name="Rectangle 13"/>
            <p:cNvSpPr>
              <a:spLocks noChangeArrowheads="1"/>
            </p:cNvSpPr>
            <p:nvPr/>
          </p:nvSpPr>
          <p:spPr bwMode="auto">
            <a:xfrm>
              <a:off x="5268911" y="4694237"/>
              <a:ext cx="3961004" cy="25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12900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00" dirty="0">
                  <a:solidFill>
                    <a:srgbClr val="000000"/>
                  </a:solidFill>
                  <a:ea typeface="SimSun" charset="0"/>
                  <a:cs typeface="SimSun" charset="0"/>
                </a:rPr>
                <a:t>parasitic (</a:t>
              </a:r>
              <a:r>
                <a:rPr lang="en-US" sz="1600" dirty="0" err="1">
                  <a:solidFill>
                    <a:srgbClr val="000000"/>
                  </a:solidFill>
                  <a:ea typeface="SimSun" charset="0"/>
                  <a:cs typeface="SimSun" charset="0"/>
                </a:rPr>
                <a:t>Psoroptidia</a:t>
              </a:r>
              <a:r>
                <a:rPr lang="en-US" sz="1600" dirty="0">
                  <a:solidFill>
                    <a:srgbClr val="000000"/>
                  </a:solidFill>
                  <a:ea typeface="SimSun" charset="0"/>
                  <a:cs typeface="SimSun" charset="0"/>
                </a:rPr>
                <a:t>) + house dust mites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2602174" y="5075478"/>
              <a:ext cx="1568675" cy="1610116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3194" name="Rectangle 16"/>
            <p:cNvSpPr>
              <a:spLocks noChangeArrowheads="1"/>
            </p:cNvSpPr>
            <p:nvPr/>
          </p:nvSpPr>
          <p:spPr bwMode="auto">
            <a:xfrm>
              <a:off x="2144711" y="4694237"/>
              <a:ext cx="1327507" cy="25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12900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00">
                  <a:solidFill>
                    <a:srgbClr val="000000"/>
                  </a:solidFill>
                  <a:ea typeface="SimSun" charset="0"/>
                  <a:cs typeface="SimSun" charset="0"/>
                </a:rPr>
                <a:t>free-living 2*</a:t>
              </a:r>
            </a:p>
          </p:txBody>
        </p:sp>
        <p:sp>
          <p:nvSpPr>
            <p:cNvPr id="93196" name="Rectangle 18"/>
            <p:cNvSpPr>
              <a:spLocks noChangeArrowheads="1"/>
            </p:cNvSpPr>
            <p:nvPr/>
          </p:nvSpPr>
          <p:spPr bwMode="auto">
            <a:xfrm>
              <a:off x="1632102" y="4302466"/>
              <a:ext cx="1087925" cy="25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12900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00" dirty="0">
                  <a:solidFill>
                    <a:srgbClr val="000000"/>
                  </a:solidFill>
                  <a:ea typeface="SimSun" charset="0"/>
                  <a:cs typeface="SimSun" charset="0"/>
                </a:rPr>
                <a:t>2,300 </a:t>
              </a:r>
              <a:r>
                <a:rPr lang="en-US" sz="1600" dirty="0" err="1">
                  <a:solidFill>
                    <a:srgbClr val="000000"/>
                  </a:solidFill>
                  <a:ea typeface="SimSun" charset="0"/>
                  <a:cs typeface="SimSun" charset="0"/>
                </a:rPr>
                <a:t>spp</a:t>
              </a:r>
              <a:r>
                <a:rPr lang="en-US" sz="1600" dirty="0">
                  <a:solidFill>
                    <a:srgbClr val="000000"/>
                  </a:solidFill>
                  <a:ea typeface="SimSun" charset="0"/>
                  <a:cs typeface="SimSun" charset="0"/>
                </a:rPr>
                <a:t> </a:t>
              </a:r>
            </a:p>
          </p:txBody>
        </p:sp>
        <p:sp>
          <p:nvSpPr>
            <p:cNvPr id="93197" name="Rectangle 19"/>
            <p:cNvSpPr>
              <a:spLocks noChangeArrowheads="1"/>
            </p:cNvSpPr>
            <p:nvPr/>
          </p:nvSpPr>
          <p:spPr bwMode="auto">
            <a:xfrm>
              <a:off x="6161323" y="4302466"/>
              <a:ext cx="1921896" cy="25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12900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sz="1600" dirty="0">
                  <a:solidFill>
                    <a:srgbClr val="000000"/>
                  </a:solidFill>
                  <a:ea typeface="SimSun" charset="0"/>
                  <a:cs typeface="SimSun" charset="0"/>
                </a:rPr>
                <a:t>3,800 </a:t>
              </a:r>
              <a:r>
                <a:rPr lang="en-US" sz="1600" dirty="0" err="1">
                  <a:solidFill>
                    <a:srgbClr val="000000"/>
                  </a:solidFill>
                  <a:ea typeface="SimSun" charset="0"/>
                  <a:cs typeface="SimSun" charset="0"/>
                </a:rPr>
                <a:t>spp</a:t>
              </a:r>
              <a:r>
                <a:rPr lang="en-US" sz="1600" dirty="0">
                  <a:solidFill>
                    <a:srgbClr val="000000"/>
                  </a:solidFill>
                  <a:ea typeface="SimSun" charset="0"/>
                  <a:cs typeface="SimSun" charset="0"/>
                </a:rPr>
                <a:t> (62.3 %)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4269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/>
          <p:cNvSpPr txBox="1">
            <a:spLocks noChangeArrowheads="1"/>
          </p:cNvSpPr>
          <p:nvPr/>
        </p:nvSpPr>
        <p:spPr bwMode="auto">
          <a:xfrm>
            <a:off x="381001" y="355600"/>
            <a:ext cx="4097426" cy="63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/>
              <a:t>Parasites living on skin</a:t>
            </a:r>
          </a:p>
          <a:p>
            <a:pPr>
              <a:buFont typeface="Arial" charset="0"/>
              <a:buAutoNum type="arabicPeriod"/>
              <a:defRPr/>
            </a:pPr>
            <a:r>
              <a:rPr lang="en-US" dirty="0" smtClean="0"/>
              <a:t>Family </a:t>
            </a:r>
            <a:r>
              <a:rPr lang="en-US" dirty="0" err="1" smtClean="0"/>
              <a:t>Psoroptidae</a:t>
            </a:r>
            <a:endParaRPr lang="en-US" dirty="0" smtClean="0"/>
          </a:p>
          <a:p>
            <a:pPr marL="0" indent="0">
              <a:defRPr/>
            </a:pPr>
            <a:r>
              <a:rPr lang="en-US" dirty="0" smtClean="0"/>
              <a:t>-Closely related to bird mites</a:t>
            </a:r>
          </a:p>
          <a:p>
            <a:pPr marL="0" indent="0">
              <a:defRPr/>
            </a:pPr>
            <a:r>
              <a:rPr lang="en-US" dirty="0" smtClean="0"/>
              <a:t>in family </a:t>
            </a:r>
            <a:r>
              <a:rPr lang="en-US" dirty="0" err="1" smtClean="0"/>
              <a:t>Psoroptoididae</a:t>
            </a:r>
            <a:endParaRPr lang="en-US" dirty="0" smtClean="0"/>
          </a:p>
          <a:p>
            <a:pPr marL="0" indent="0">
              <a:defRPr/>
            </a:pPr>
            <a:r>
              <a:rPr lang="en-US" dirty="0" smtClean="0"/>
              <a:t>and house dust mites</a:t>
            </a:r>
          </a:p>
          <a:p>
            <a:pPr marL="0" indent="0">
              <a:defRPr/>
            </a:pPr>
            <a:r>
              <a:rPr lang="en-US" dirty="0" smtClean="0"/>
              <a:t>(</a:t>
            </a:r>
            <a:r>
              <a:rPr lang="en-US" dirty="0" err="1" smtClean="0"/>
              <a:t>Pyroglyphidae</a:t>
            </a:r>
            <a:r>
              <a:rPr lang="en-US" dirty="0" smtClean="0"/>
              <a:t>). 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-Characteristics: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Rounded </a:t>
            </a:r>
            <a:r>
              <a:rPr lang="en-US" dirty="0" err="1" smtClean="0"/>
              <a:t>idiosoma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Female </a:t>
            </a:r>
            <a:r>
              <a:rPr lang="en-US" dirty="0" err="1" smtClean="0"/>
              <a:t>ovipore</a:t>
            </a:r>
            <a:r>
              <a:rPr lang="en-US" dirty="0" smtClean="0"/>
              <a:t> an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inverted U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Host associations:</a:t>
            </a:r>
          </a:p>
          <a:p>
            <a:pPr>
              <a:buFont typeface="Arial" charset="0"/>
              <a:buNone/>
              <a:defRPr/>
            </a:pPr>
            <a:r>
              <a:rPr lang="en-US" dirty="0" err="1" smtClean="0"/>
              <a:t>Artiodactyla</a:t>
            </a:r>
            <a:r>
              <a:rPr lang="en-US" dirty="0" smtClean="0"/>
              <a:t>, </a:t>
            </a:r>
            <a:r>
              <a:rPr lang="en-US" dirty="0" err="1" smtClean="0"/>
              <a:t>Perrisodactyla</a:t>
            </a: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err="1" smtClean="0"/>
              <a:t>Hyracoidea</a:t>
            </a:r>
            <a:r>
              <a:rPr lang="en-US" dirty="0" smtClean="0"/>
              <a:t>, Primates,</a:t>
            </a:r>
          </a:p>
          <a:p>
            <a:pPr>
              <a:buFont typeface="Arial" charset="0"/>
              <a:buNone/>
              <a:defRPr/>
            </a:pPr>
            <a:r>
              <a:rPr lang="en-US" dirty="0" err="1" smtClean="0"/>
              <a:t>Xenarthra</a:t>
            </a:r>
            <a:r>
              <a:rPr lang="en-US" dirty="0" smtClean="0"/>
              <a:t>, </a:t>
            </a:r>
            <a:r>
              <a:rPr lang="en-US" dirty="0" err="1" smtClean="0"/>
              <a:t>Rodentia</a:t>
            </a:r>
            <a:r>
              <a:rPr lang="en-US" dirty="0" smtClean="0"/>
              <a:t>,</a:t>
            </a:r>
          </a:p>
          <a:p>
            <a:pPr>
              <a:buFont typeface="Arial" charset="0"/>
              <a:buNone/>
              <a:defRPr/>
            </a:pPr>
            <a:r>
              <a:rPr lang="en-US" dirty="0" err="1" smtClean="0"/>
              <a:t>Insectivora</a:t>
            </a:r>
            <a:r>
              <a:rPr lang="en-US" dirty="0" smtClean="0"/>
              <a:t>, Marsupials.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30722" name="Picture 6" descr="Psoroptes cuniculi fem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863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6096000" y="6324600"/>
            <a:ext cx="1709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Psoroptes</a:t>
            </a:r>
            <a:r>
              <a:rPr lang="en-US" sz="1800" i="1" dirty="0"/>
              <a:t> </a:t>
            </a:r>
            <a:r>
              <a:rPr lang="en-US" sz="1800" i="1" dirty="0" err="1"/>
              <a:t>ovis</a:t>
            </a:r>
            <a:endParaRPr lang="en-US" sz="1800" dirty="0"/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 flipH="1" flipV="1">
            <a:off x="6629400" y="3352800"/>
            <a:ext cx="3048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1" y="3505200"/>
            <a:ext cx="2378814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ovipore an inverted U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28601" y="76200"/>
            <a:ext cx="4803189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b="1" dirty="0" err="1"/>
              <a:t>Psoroptidae</a:t>
            </a:r>
            <a:r>
              <a:rPr lang="en-US" dirty="0"/>
              <a:t> </a:t>
            </a:r>
          </a:p>
          <a:p>
            <a:pPr>
              <a:buFont typeface="Arial" charset="0"/>
              <a:buNone/>
            </a:pPr>
            <a:r>
              <a:rPr lang="en-US" dirty="0"/>
              <a:t>Important taxa</a:t>
            </a:r>
          </a:p>
          <a:p>
            <a:pPr>
              <a:buFont typeface="Arial" charset="0"/>
              <a:buAutoNum type="alphaLcPeriod"/>
            </a:pPr>
            <a:r>
              <a:rPr lang="en-US" i="1" dirty="0" err="1"/>
              <a:t>Psoroptes</a:t>
            </a:r>
            <a:r>
              <a:rPr lang="en-US" dirty="0"/>
              <a:t> - </a:t>
            </a:r>
            <a:r>
              <a:rPr lang="en-US" dirty="0" err="1"/>
              <a:t>ambulacral</a:t>
            </a:r>
            <a:r>
              <a:rPr lang="en-US" dirty="0"/>
              <a:t> stalks</a:t>
            </a:r>
          </a:p>
          <a:p>
            <a:pPr>
              <a:buFont typeface="Arial" charset="0"/>
              <a:buNone/>
            </a:pPr>
            <a:r>
              <a:rPr lang="en-US" dirty="0"/>
              <a:t>I-II elongate, "annulated"</a:t>
            </a:r>
          </a:p>
          <a:p>
            <a:pPr>
              <a:buFont typeface="Arial" charset="0"/>
              <a:buNone/>
            </a:pPr>
            <a:r>
              <a:rPr lang="en-US" dirty="0"/>
              <a:t>Female </a:t>
            </a:r>
            <a:r>
              <a:rPr lang="en-US" dirty="0" smtClean="0"/>
              <a:t>without </a:t>
            </a:r>
            <a:r>
              <a:rPr lang="en-US" dirty="0" err="1"/>
              <a:t>pretarsus</a:t>
            </a:r>
            <a:r>
              <a:rPr lang="en-US" dirty="0"/>
              <a:t> III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 err="1"/>
              <a:t>Psoroptes</a:t>
            </a:r>
            <a:r>
              <a:rPr lang="en-US" i="1" dirty="0"/>
              <a:t> </a:t>
            </a:r>
            <a:r>
              <a:rPr lang="en-US" i="1" dirty="0" err="1" smtClean="0"/>
              <a:t>ovis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(</a:t>
            </a:r>
            <a:r>
              <a:rPr lang="en-US" i="1" dirty="0"/>
              <a:t>=P. </a:t>
            </a:r>
            <a:r>
              <a:rPr lang="en-US" i="1" dirty="0" err="1"/>
              <a:t>equi</a:t>
            </a:r>
            <a:r>
              <a:rPr lang="en-US" i="1" dirty="0"/>
              <a:t>, P. </a:t>
            </a:r>
            <a:r>
              <a:rPr lang="en-US" i="1" dirty="0" err="1" smtClean="0"/>
              <a:t>cunniculi</a:t>
            </a:r>
            <a:r>
              <a:rPr lang="en-US" dirty="0" smtClean="0"/>
              <a:t>, </a:t>
            </a:r>
            <a:r>
              <a:rPr lang="en-US" dirty="0"/>
              <a:t>etc.)</a:t>
            </a:r>
          </a:p>
          <a:p>
            <a:pPr>
              <a:buFont typeface="Arial" charset="0"/>
              <a:buNone/>
            </a:pPr>
            <a:r>
              <a:rPr lang="en-US" dirty="0" smtClean="0"/>
              <a:t>Pests </a:t>
            </a:r>
            <a:r>
              <a:rPr lang="en-US" dirty="0"/>
              <a:t>on skin of horses, sheep,</a:t>
            </a:r>
          </a:p>
          <a:p>
            <a:pPr>
              <a:buFont typeface="Arial" charset="0"/>
              <a:buNone/>
            </a:pPr>
            <a:r>
              <a:rPr lang="en-US" dirty="0"/>
              <a:t>goats; also invade ears of horses,</a:t>
            </a:r>
          </a:p>
          <a:p>
            <a:pPr>
              <a:buFont typeface="Arial" charset="0"/>
              <a:buNone/>
            </a:pPr>
            <a:r>
              <a:rPr lang="en-US" dirty="0"/>
              <a:t>rabbits</a:t>
            </a:r>
          </a:p>
        </p:txBody>
      </p:sp>
      <p:pic>
        <p:nvPicPr>
          <p:cNvPr id="32770" name="Picture 3" descr="Psoroptes cuniculi fem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400800" y="0"/>
            <a:ext cx="17094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Psoroptes</a:t>
            </a:r>
            <a:r>
              <a:rPr lang="en-US" sz="1800" i="1" dirty="0"/>
              <a:t> </a:t>
            </a:r>
            <a:r>
              <a:rPr lang="en-US" sz="1800" i="1" dirty="0" err="1"/>
              <a:t>ovis</a:t>
            </a:r>
            <a:endParaRPr lang="en-US" sz="1800" dirty="0"/>
          </a:p>
        </p:txBody>
      </p:sp>
      <p:pic>
        <p:nvPicPr>
          <p:cNvPr id="32772" name="Picture 5" descr="sheep sc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7388"/>
            <a:ext cx="35052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4572000"/>
            <a:ext cx="2286000" cy="228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48400" y="5181600"/>
            <a:ext cx="2667000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sz="1800" dirty="0" err="1">
                <a:solidFill>
                  <a:srgbClr val="0000FF"/>
                </a:solidFill>
              </a:rPr>
              <a:t>ambulacral</a:t>
            </a:r>
            <a:r>
              <a:rPr lang="en-US" sz="1800" dirty="0">
                <a:solidFill>
                  <a:srgbClr val="0000FF"/>
                </a:solidFill>
              </a:rPr>
              <a:t> stalks I-II elongate, "annulated"</a:t>
            </a: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5410200" y="5461000"/>
            <a:ext cx="908050" cy="25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153400" y="228601"/>
            <a:ext cx="479858" cy="498763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608483" y="884767"/>
            <a:ext cx="479858" cy="498763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4648200"/>
            <a:ext cx="3352800" cy="36933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female without pretarsus III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8229601" y="3962400"/>
            <a:ext cx="457200" cy="762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14800" y="-76199"/>
            <a:ext cx="5029200" cy="4191000"/>
            <a:chOff x="4114800" y="-76200"/>
            <a:chExt cx="5029200" cy="4191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221" y="0"/>
              <a:ext cx="4382779" cy="4114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114800" y="-76200"/>
              <a:ext cx="1600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charset="0"/>
                <a:buNone/>
              </a:pPr>
              <a:r>
                <a:rPr lang="en-US" sz="1800" dirty="0" err="1">
                  <a:solidFill>
                    <a:srgbClr val="0000FF"/>
                  </a:solidFill>
                </a:rPr>
                <a:t>ambulacral</a:t>
              </a:r>
              <a:r>
                <a:rPr lang="en-US" sz="1800" dirty="0">
                  <a:solidFill>
                    <a:srgbClr val="0000FF"/>
                  </a:solidFill>
                </a:rPr>
                <a:t> stalks short</a:t>
              </a:r>
            </a:p>
          </p:txBody>
        </p: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5562600" y="152400"/>
              <a:ext cx="685800" cy="1524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 flipH="1">
              <a:off x="5410200" y="152401"/>
              <a:ext cx="152400" cy="3810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76200" y="76200"/>
            <a:ext cx="8339463" cy="63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Psoroptidae</a:t>
            </a:r>
          </a:p>
          <a:p>
            <a:pPr>
              <a:buFont typeface="Arial" charset="0"/>
              <a:buNone/>
            </a:pPr>
            <a:r>
              <a:rPr lang="en-US" dirty="0"/>
              <a:t>Important taxa</a:t>
            </a:r>
          </a:p>
          <a:p>
            <a:pPr>
              <a:buFont typeface="Arial" charset="0"/>
              <a:buNone/>
            </a:pPr>
            <a:r>
              <a:rPr lang="en-US" dirty="0"/>
              <a:t>b</a:t>
            </a:r>
            <a:r>
              <a:rPr lang="en-US" i="1" dirty="0"/>
              <a:t>. Chorioptes</a:t>
            </a:r>
            <a:r>
              <a:rPr lang="en-US" dirty="0"/>
              <a:t> - similar to </a:t>
            </a:r>
            <a:r>
              <a:rPr lang="en-US" i="1" dirty="0" err="1"/>
              <a:t>Psoroptes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but </a:t>
            </a:r>
            <a:r>
              <a:rPr lang="en-US" dirty="0" err="1"/>
              <a:t>ambulacral</a:t>
            </a:r>
            <a:r>
              <a:rPr lang="en-US" dirty="0"/>
              <a:t> stalks short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/>
              <a:t>Chorioptes bovis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(barn itch mite of cattle, </a:t>
            </a:r>
          </a:p>
          <a:p>
            <a:pPr>
              <a:buFont typeface="Arial" charset="0"/>
              <a:buNone/>
            </a:pPr>
            <a:r>
              <a:rPr lang="en-US" dirty="0"/>
              <a:t>occasionally other hosts)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Pests on skin especially when</a:t>
            </a:r>
          </a:p>
          <a:p>
            <a:pPr>
              <a:buFont typeface="Arial" charset="0"/>
              <a:buNone/>
            </a:pPr>
            <a:r>
              <a:rPr lang="en-US" dirty="0"/>
              <a:t>cattle confined in barns; free-range</a:t>
            </a:r>
          </a:p>
          <a:p>
            <a:pPr>
              <a:buFont typeface="Arial" charset="0"/>
              <a:buNone/>
            </a:pPr>
            <a:r>
              <a:rPr lang="en-US" dirty="0"/>
              <a:t>cattle not typically bothered.</a:t>
            </a:r>
          </a:p>
          <a:p>
            <a:pPr>
              <a:buFont typeface="Arial" charset="0"/>
              <a:buNone/>
            </a:pPr>
            <a:r>
              <a:rPr lang="en-US" dirty="0"/>
              <a:t>Other species on reindeer, African buffalo, duiker, Japanese</a:t>
            </a:r>
          </a:p>
          <a:p>
            <a:pPr>
              <a:buFont typeface="Arial" charset="0"/>
              <a:buNone/>
            </a:pPr>
            <a:r>
              <a:rPr lang="en-US" dirty="0" err="1"/>
              <a:t>serow</a:t>
            </a:r>
            <a:r>
              <a:rPr lang="en-US" dirty="0"/>
              <a:t>, giant panda</a:t>
            </a:r>
          </a:p>
          <a:p>
            <a:pPr>
              <a:buFont typeface="Arial" charset="0"/>
              <a:buAutoNum type="arabicPeriod"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1" y="1"/>
            <a:ext cx="4149387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b="1" dirty="0">
                <a:solidFill>
                  <a:srgbClr val="000000"/>
                </a:solidFill>
              </a:rPr>
              <a:t>Parasites living on skin</a:t>
            </a:r>
          </a:p>
          <a:p>
            <a:pPr marL="0" indent="0"/>
            <a:endParaRPr lang="en-US" sz="2300" dirty="0"/>
          </a:p>
          <a:p>
            <a:pPr>
              <a:buFont typeface="Arial" charset="0"/>
              <a:buAutoNum type="arabicPeriod"/>
            </a:pPr>
            <a:r>
              <a:rPr lang="en-US" sz="2300" dirty="0"/>
              <a:t>Family </a:t>
            </a:r>
            <a:r>
              <a:rPr lang="en-US" sz="2300" dirty="0" err="1"/>
              <a:t>Psoroptidae</a:t>
            </a:r>
            <a:endParaRPr lang="en-US" sz="2300" dirty="0"/>
          </a:p>
          <a:p>
            <a:pPr>
              <a:buFont typeface="Arial" charset="0"/>
              <a:buNone/>
            </a:pPr>
            <a:r>
              <a:rPr lang="en-US" sz="2300" dirty="0"/>
              <a:t>Important taxa</a:t>
            </a:r>
          </a:p>
          <a:p>
            <a:pPr>
              <a:buFont typeface="Arial" charset="0"/>
              <a:buNone/>
            </a:pPr>
            <a:r>
              <a:rPr lang="en-US" sz="2300" dirty="0"/>
              <a:t>c</a:t>
            </a:r>
            <a:r>
              <a:rPr lang="en-US" sz="2300" i="1" dirty="0"/>
              <a:t>. </a:t>
            </a:r>
            <a:r>
              <a:rPr lang="en-US" sz="2300" i="1" dirty="0" err="1"/>
              <a:t>Otodectes</a:t>
            </a:r>
            <a:r>
              <a:rPr lang="en-US" sz="2300" dirty="0"/>
              <a:t> - female without</a:t>
            </a:r>
          </a:p>
          <a:p>
            <a:pPr>
              <a:buFont typeface="Arial" charset="0"/>
              <a:buNone/>
            </a:pPr>
            <a:r>
              <a:rPr lang="en-US" sz="2300" dirty="0" err="1"/>
              <a:t>pretarsus</a:t>
            </a:r>
            <a:r>
              <a:rPr lang="en-US" sz="2300" dirty="0"/>
              <a:t> IV; male with 2</a:t>
            </a:r>
          </a:p>
          <a:p>
            <a:pPr>
              <a:buFont typeface="Arial" charset="0"/>
              <a:buNone/>
            </a:pPr>
            <a:r>
              <a:rPr lang="en-US" sz="2300" dirty="0"/>
              <a:t>long setae on tarsus III</a:t>
            </a:r>
          </a:p>
          <a:p>
            <a:pPr>
              <a:buFont typeface="Arial" charset="0"/>
              <a:buNone/>
            </a:pPr>
            <a:r>
              <a:rPr lang="en-US" sz="2300" dirty="0"/>
              <a:t>1 species: </a:t>
            </a:r>
            <a:r>
              <a:rPr lang="en-US" sz="2300" i="1" dirty="0" err="1"/>
              <a:t>Otodectes</a:t>
            </a:r>
            <a:r>
              <a:rPr lang="en-US" sz="2300" i="1" dirty="0"/>
              <a:t> </a:t>
            </a:r>
            <a:r>
              <a:rPr lang="en-US" sz="2300" i="1" dirty="0" err="1"/>
              <a:t>cynotis</a:t>
            </a:r>
            <a:endParaRPr lang="en-US" sz="2300" dirty="0"/>
          </a:p>
          <a:p>
            <a:pPr>
              <a:buFont typeface="Arial" charset="0"/>
              <a:buNone/>
            </a:pPr>
            <a:r>
              <a:rPr lang="en-US" sz="2300" dirty="0"/>
              <a:t>(carnivore ear mite)</a:t>
            </a:r>
          </a:p>
          <a:p>
            <a:pPr>
              <a:buFont typeface="Arial" charset="0"/>
              <a:buNone/>
            </a:pPr>
            <a:r>
              <a:rPr lang="en-US" sz="2300" dirty="0"/>
              <a:t>Pests in ears of domestic and</a:t>
            </a:r>
          </a:p>
          <a:p>
            <a:pPr marL="0" indent="0"/>
            <a:r>
              <a:rPr lang="en-US" sz="2300" dirty="0"/>
              <a:t>wild carnivores (dog, cat, ferret &amp;wild felids, </a:t>
            </a:r>
            <a:r>
              <a:rPr lang="en-US" sz="2300" dirty="0" err="1"/>
              <a:t>canids</a:t>
            </a:r>
            <a:r>
              <a:rPr lang="en-US" sz="2300" dirty="0"/>
              <a:t> &amp; </a:t>
            </a:r>
            <a:r>
              <a:rPr lang="en-US" sz="2300" dirty="0" err="1"/>
              <a:t>mustelids</a:t>
            </a:r>
            <a:r>
              <a:rPr lang="en-US" sz="2300" dirty="0"/>
              <a:t>)</a:t>
            </a:r>
          </a:p>
          <a:p>
            <a:pPr>
              <a:buFont typeface="Arial" charset="0"/>
              <a:buAutoNum type="arabicPeriod"/>
            </a:pPr>
            <a:endParaRPr lang="en-US" sz="2300" dirty="0"/>
          </a:p>
          <a:p>
            <a:pPr>
              <a:buFont typeface="Arial" charset="0"/>
              <a:buAutoNum type="arabicPeriod"/>
            </a:pPr>
            <a:endParaRPr lang="en-US" sz="2300" dirty="0"/>
          </a:p>
          <a:p>
            <a:endParaRPr lang="en-US" sz="2300" dirty="0"/>
          </a:p>
        </p:txBody>
      </p:sp>
      <p:grpSp>
        <p:nvGrpSpPr>
          <p:cNvPr id="4" name="Group 3"/>
          <p:cNvGrpSpPr/>
          <p:nvPr/>
        </p:nvGrpSpPr>
        <p:grpSpPr>
          <a:xfrm>
            <a:off x="4017962" y="457200"/>
            <a:ext cx="5126038" cy="6248400"/>
            <a:chOff x="4017962" y="18374"/>
            <a:chExt cx="5126038" cy="6248400"/>
          </a:xfrm>
        </p:grpSpPr>
        <p:grpSp>
          <p:nvGrpSpPr>
            <p:cNvPr id="3" name="Group 2"/>
            <p:cNvGrpSpPr/>
            <p:nvPr/>
          </p:nvGrpSpPr>
          <p:grpSpPr>
            <a:xfrm>
              <a:off x="4017962" y="18374"/>
              <a:ext cx="5126038" cy="6248400"/>
              <a:chOff x="4017962" y="18374"/>
              <a:chExt cx="5126038" cy="6248400"/>
            </a:xfrm>
          </p:grpSpPr>
          <p:pic>
            <p:nvPicPr>
              <p:cNvPr id="10" name="Picture 15" descr="Otodectes Cynoti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7962" y="18374"/>
                <a:ext cx="5126038" cy="624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Line 15"/>
              <p:cNvSpPr>
                <a:spLocks noChangeShapeType="1"/>
              </p:cNvSpPr>
              <p:nvPr/>
            </p:nvSpPr>
            <p:spPr bwMode="auto">
              <a:xfrm flipH="1" flipV="1">
                <a:off x="8229600" y="4419600"/>
                <a:ext cx="304800" cy="7620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Line 15"/>
              <p:cNvSpPr>
                <a:spLocks noChangeShapeType="1"/>
              </p:cNvSpPr>
              <p:nvPr/>
            </p:nvSpPr>
            <p:spPr bwMode="auto">
              <a:xfrm flipH="1">
                <a:off x="8359775" y="5029200"/>
                <a:ext cx="174625" cy="30480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7239000" y="5486400"/>
                <a:ext cx="16002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Font typeface="Arial" charset="0"/>
                  <a:buNone/>
                </a:pPr>
                <a:r>
                  <a:rPr lang="en-US" sz="1400" dirty="0">
                    <a:solidFill>
                      <a:srgbClr val="0000FF"/>
                    </a:solidFill>
                  </a:rPr>
                  <a:t>male with 2 long setae on tarsus III</a:t>
                </a:r>
              </a:p>
            </p:txBody>
          </p:sp>
        </p:grpSp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4267200" y="5790020"/>
              <a:ext cx="255828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l">
                <a:defRPr/>
              </a:pPr>
              <a:r>
                <a:rPr lang="en-US" sz="12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Otodectes</a:t>
              </a:r>
              <a:r>
                <a:rPr lang="en-US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 </a:t>
              </a:r>
              <a:r>
                <a:rPr lang="en-US" sz="1200" i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cynotis</a:t>
              </a:r>
              <a:r>
                <a:rPr lang="en-US" sz="12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 </a:t>
              </a: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(</a:t>
              </a:r>
              <a:r>
                <a:rPr lang="en-US" sz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Psoroptidae</a:t>
              </a:r>
              <a:r>
                <a:rPr lang="en-US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ucida Grande" charset="0"/>
                  <a:cs typeface="+mn-cs"/>
                </a:rPr>
                <a:t>)</a:t>
              </a:r>
            </a:p>
          </p:txBody>
        </p:sp>
      </p:grpSp>
      <p:pic>
        <p:nvPicPr>
          <p:cNvPr id="36866" name="Picture 4" descr="cat ear m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73" y="4495800"/>
            <a:ext cx="235192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381000" y="355600"/>
            <a:ext cx="4095973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on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Psoroptidae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r>
              <a:rPr lang="en-US"/>
              <a:t>d. </a:t>
            </a:r>
            <a:r>
              <a:rPr lang="en-US" i="1"/>
              <a:t>Caparinia</a:t>
            </a:r>
            <a:r>
              <a:rPr lang="en-US"/>
              <a:t> species on</a:t>
            </a:r>
          </a:p>
          <a:p>
            <a:pPr>
              <a:buFont typeface="Arial" charset="0"/>
              <a:buNone/>
            </a:pPr>
            <a:r>
              <a:rPr lang="en-US"/>
              <a:t>hedgehogs - problems in pet</a:t>
            </a:r>
          </a:p>
          <a:p>
            <a:pPr>
              <a:buFont typeface="Arial" charset="0"/>
              <a:buNone/>
            </a:pPr>
            <a:r>
              <a:rPr lang="en-US"/>
              <a:t>trade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AutoNum type="arabicPeriod"/>
            </a:pPr>
            <a:endParaRPr lang="en-US"/>
          </a:p>
          <a:p>
            <a:pPr>
              <a:buFont typeface="Arial" charset="0"/>
              <a:buAutoNum type="arabicPeriod"/>
            </a:pPr>
            <a:endParaRPr lang="en-US"/>
          </a:p>
          <a:p>
            <a:endParaRPr lang="en-US"/>
          </a:p>
        </p:txBody>
      </p:sp>
      <p:sp>
        <p:nvSpPr>
          <p:cNvPr id="38914" name="Text Box 1030"/>
          <p:cNvSpPr txBox="1">
            <a:spLocks noChangeArrowheads="1"/>
          </p:cNvSpPr>
          <p:nvPr/>
        </p:nvSpPr>
        <p:spPr bwMode="auto">
          <a:xfrm>
            <a:off x="5791200" y="5638801"/>
            <a:ext cx="183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Caparinia tripilis</a:t>
            </a:r>
            <a:endParaRPr lang="en-US" sz="1800"/>
          </a:p>
        </p:txBody>
      </p:sp>
      <p:pic>
        <p:nvPicPr>
          <p:cNvPr id="38915" name="Picture 4" descr="Caparinia tripilis ma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2238"/>
            <a:ext cx="445611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Caparinia tripilis on hedgehog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-11112"/>
            <a:ext cx="4038600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4234" y="31750"/>
            <a:ext cx="4181984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b="1" dirty="0"/>
              <a:t>Psoroptidae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Important </a:t>
            </a:r>
            <a:r>
              <a:rPr lang="en-US" dirty="0"/>
              <a:t>taxa</a:t>
            </a:r>
          </a:p>
          <a:p>
            <a:pPr>
              <a:buFont typeface="Arial" charset="0"/>
              <a:buNone/>
            </a:pPr>
            <a:r>
              <a:rPr lang="en-US" dirty="0"/>
              <a:t>e. 15 genera on non-human</a:t>
            </a:r>
          </a:p>
          <a:p>
            <a:pPr>
              <a:buFont typeface="Arial" charset="0"/>
              <a:buNone/>
            </a:pPr>
            <a:r>
              <a:rPr lang="en-US" dirty="0"/>
              <a:t>Primates - all groups affected </a:t>
            </a:r>
          </a:p>
          <a:p>
            <a:pPr>
              <a:buFont typeface="Arial" charset="0"/>
              <a:buNone/>
            </a:pPr>
            <a:r>
              <a:rPr lang="en-US" dirty="0"/>
              <a:t>except humans &amp; tarsiers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40962" name="Picture 1029" descr="Fonsecal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3631"/>
            <a:ext cx="5029200" cy="634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1030"/>
          <p:cNvSpPr txBox="1">
            <a:spLocks noChangeArrowheads="1"/>
          </p:cNvSpPr>
          <p:nvPr/>
        </p:nvSpPr>
        <p:spPr bwMode="auto">
          <a:xfrm>
            <a:off x="6759940" y="5943601"/>
            <a:ext cx="2384061" cy="38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Fonsecalges</a:t>
            </a:r>
            <a:r>
              <a:rPr lang="en-US" sz="1800" i="1" dirty="0"/>
              <a:t> </a:t>
            </a:r>
            <a:r>
              <a:rPr lang="en-US" sz="1800" i="1" dirty="0" err="1"/>
              <a:t>samirii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381000" y="355601"/>
            <a:ext cx="4683774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skin</a:t>
            </a:r>
          </a:p>
          <a:p>
            <a:pPr marL="0" indent="0"/>
            <a:r>
              <a:rPr lang="en-US" dirty="0" smtClean="0"/>
              <a:t>2. Family </a:t>
            </a:r>
            <a:r>
              <a:rPr lang="en-US" b="1" dirty="0" err="1" smtClean="0"/>
              <a:t>Listropsoralgidae</a:t>
            </a:r>
            <a:endParaRPr lang="en-US" b="1" dirty="0"/>
          </a:p>
          <a:p>
            <a:pPr>
              <a:buFont typeface="Arial" charset="0"/>
              <a:buNone/>
            </a:pPr>
            <a:r>
              <a:rPr lang="en-US" dirty="0" smtClean="0"/>
              <a:t>Formerly included in </a:t>
            </a:r>
            <a:r>
              <a:rPr lang="en-US" dirty="0" err="1" smtClean="0"/>
              <a:t>Psoroptidae</a:t>
            </a:r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4 genera, 13 species </a:t>
            </a:r>
          </a:p>
          <a:p>
            <a:pPr>
              <a:buFont typeface="Arial" charset="0"/>
              <a:buNone/>
            </a:pPr>
            <a:r>
              <a:rPr lang="en-US" dirty="0" smtClean="0"/>
              <a:t>Hosts: marsupials (S. America</a:t>
            </a:r>
          </a:p>
          <a:p>
            <a:pPr>
              <a:buFont typeface="Arial" charset="0"/>
              <a:buNone/>
            </a:pPr>
            <a:r>
              <a:rPr lang="en-US" dirty="0" smtClean="0"/>
              <a:t>&amp; Australia; 1 species on a spiny</a:t>
            </a:r>
          </a:p>
          <a:p>
            <a:pPr>
              <a:buFont typeface="Arial" charset="0"/>
              <a:buNone/>
            </a:pPr>
            <a:r>
              <a:rPr lang="en-US" dirty="0"/>
              <a:t>r</a:t>
            </a:r>
            <a:r>
              <a:rPr lang="en-US" dirty="0" smtClean="0"/>
              <a:t>at (</a:t>
            </a:r>
            <a:r>
              <a:rPr lang="en-US" dirty="0" err="1" smtClean="0"/>
              <a:t>Echimyidae</a:t>
            </a:r>
            <a:r>
              <a:rPr lang="en-US" dirty="0" smtClean="0"/>
              <a:t>), S. America)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0963" name="Text Box 1030"/>
          <p:cNvSpPr txBox="1">
            <a:spLocks noChangeArrowheads="1"/>
          </p:cNvSpPr>
          <p:nvPr/>
        </p:nvSpPr>
        <p:spPr bwMode="auto">
          <a:xfrm>
            <a:off x="5791200" y="5638800"/>
            <a:ext cx="28096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Listropsoralges</a:t>
            </a:r>
            <a:r>
              <a:rPr lang="en-US" sz="1800" i="1" dirty="0"/>
              <a:t> </a:t>
            </a:r>
            <a:r>
              <a:rPr lang="en-US" sz="1800" i="1" dirty="0" err="1"/>
              <a:t>faini</a:t>
            </a:r>
            <a:endParaRPr lang="en-US" sz="1800" i="1" dirty="0"/>
          </a:p>
          <a:p>
            <a:r>
              <a:rPr lang="en-US" sz="1800" dirty="0" err="1"/>
              <a:t>Bochkov</a:t>
            </a:r>
            <a:r>
              <a:rPr lang="en-US" sz="1800" dirty="0"/>
              <a:t> &amp; </a:t>
            </a:r>
            <a:r>
              <a:rPr lang="en-US" sz="1800" dirty="0" err="1"/>
              <a:t>Wauthy</a:t>
            </a:r>
            <a:r>
              <a:rPr lang="en-US" sz="1800" dirty="0"/>
              <a:t>, 2009</a:t>
            </a:r>
          </a:p>
          <a:p>
            <a:r>
              <a:rPr lang="en-US" sz="1800" i="1" dirty="0"/>
              <a:t>ex </a:t>
            </a:r>
            <a:r>
              <a:rPr lang="en-US" sz="1800" i="1" dirty="0" err="1"/>
              <a:t>Marmosa</a:t>
            </a:r>
            <a:r>
              <a:rPr lang="en-US" sz="1800" i="1" dirty="0"/>
              <a:t> </a:t>
            </a:r>
            <a:r>
              <a:rPr lang="en-US" sz="1800" i="1" dirty="0" err="1"/>
              <a:t>regina</a:t>
            </a:r>
            <a:endParaRPr lang="en-US" sz="1800" dirty="0"/>
          </a:p>
        </p:txBody>
      </p:sp>
      <p:pic>
        <p:nvPicPr>
          <p:cNvPr id="4" name="Picture 3" descr="Listropsoralges faini fem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2700"/>
            <a:ext cx="3731999" cy="4941128"/>
          </a:xfrm>
          <a:prstGeom prst="rect">
            <a:avLst/>
          </a:prstGeom>
        </p:spPr>
      </p:pic>
      <p:pic>
        <p:nvPicPr>
          <p:cNvPr id="5" name="Picture 4" descr="Listropsoralges faini ma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3124200"/>
            <a:ext cx="309451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Comment 5"/>
          <p:cNvSpPr>
            <a:spLocks noChangeArrowheads="1"/>
          </p:cNvSpPr>
          <p:nvPr/>
        </p:nvSpPr>
        <p:spPr bwMode="auto">
          <a:xfrm>
            <a:off x="9372965" y="0"/>
            <a:ext cx="3810240" cy="295231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lIns="91281" tIns="45643" rIns="91281" bIns="45643">
            <a:spAutoFit/>
          </a:bodyPr>
          <a:lstStyle/>
          <a:p>
            <a:pPr defTabSz="414081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US" sz="1400">
                <a:solidFill>
                  <a:srgbClr val="B2B2B2"/>
                </a:solidFill>
                <a:latin typeface="Times New Roman" charset="0"/>
                <a:ea typeface="SimSun" charset="0"/>
                <a:cs typeface="SimSun" charset="0"/>
              </a:rPr>
              <a:t>xxxx</a:t>
            </a:r>
          </a:p>
        </p:txBody>
      </p:sp>
      <p:pic>
        <p:nvPicPr>
          <p:cNvPr id="107524" name="Picture 19" descr="BMOC 79-0115-006a_Lobalgi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773600" cy="63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6" name="Rectangle 20"/>
          <p:cNvSpPr>
            <a:spLocks noChangeArrowheads="1"/>
          </p:cNvSpPr>
          <p:nvPr/>
        </p:nvSpPr>
        <p:spPr bwMode="auto">
          <a:xfrm>
            <a:off x="3935880" y="5642513"/>
            <a:ext cx="2668320" cy="2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281" tIns="45643" rIns="91281" bIns="45643" anchor="ctr">
            <a:spAutoFit/>
          </a:bodyPr>
          <a:lstStyle/>
          <a:p>
            <a:pPr defTabSz="414081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200" i="1" dirty="0" err="1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Lobalges</a:t>
            </a:r>
            <a:r>
              <a:rPr lang="en-US" sz="1200" i="1" dirty="0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 </a:t>
            </a:r>
            <a:r>
              <a:rPr lang="en-US" sz="1200" i="1" dirty="0" err="1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trouessarti</a:t>
            </a:r>
            <a:r>
              <a:rPr lang="en-US" sz="1200" i="1" dirty="0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Lobalgidae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  <a:ea typeface="SimSun" charset="0"/>
                <a:cs typeface="SimSun" charset="0"/>
              </a:rPr>
              <a:t>)</a:t>
            </a:r>
          </a:p>
        </p:txBody>
      </p:sp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0" y="5983831"/>
            <a:ext cx="9144000" cy="79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/>
          <a:p>
            <a:pPr defTabSz="412943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n-US" sz="1600" dirty="0">
                <a:solidFill>
                  <a:srgbClr val="000099"/>
                </a:solidFill>
                <a:latin typeface="Times New Roman" charset="0"/>
                <a:ea typeface="SimSun" charset="0"/>
                <a:cs typeface="SimSun" charset="0"/>
              </a:rPr>
              <a:t>Other mites associated with mammals live on skin and feed by scraping the skin with their chelicerae and ingesting tissue fluid (e. g. Psoroptidae). The feeding habits of </a:t>
            </a:r>
            <a:r>
              <a:rPr lang="en-US" sz="1600" dirty="0" err="1">
                <a:solidFill>
                  <a:srgbClr val="000099"/>
                </a:solidFill>
                <a:latin typeface="Times New Roman" charset="0"/>
                <a:ea typeface="SimSun" charset="0"/>
                <a:cs typeface="SimSun" charset="0"/>
              </a:rPr>
              <a:t>Lobalgidae</a:t>
            </a:r>
            <a:r>
              <a:rPr lang="en-US" sz="1600" dirty="0">
                <a:solidFill>
                  <a:srgbClr val="000099"/>
                </a:solidFill>
                <a:latin typeface="Times New Roman" charset="0"/>
                <a:ea typeface="SimSun" charset="0"/>
                <a:cs typeface="SimSun" charset="0"/>
              </a:rPr>
              <a:t> are unknown, but its species were collected from fur of sloths and spiny hairs of </a:t>
            </a:r>
            <a:r>
              <a:rPr lang="en-US" sz="1600" dirty="0" err="1">
                <a:solidFill>
                  <a:srgbClr val="000099"/>
                </a:solidFill>
                <a:latin typeface="Times New Roman" charset="0"/>
                <a:ea typeface="SimSun" charset="0"/>
                <a:cs typeface="SimSun" charset="0"/>
              </a:rPr>
              <a:t>echimyid</a:t>
            </a:r>
            <a:r>
              <a:rPr lang="en-US" sz="1600" dirty="0">
                <a:solidFill>
                  <a:srgbClr val="000099"/>
                </a:solidFill>
                <a:latin typeface="Times New Roman" charset="0"/>
                <a:ea typeface="SimSun" charset="0"/>
                <a:cs typeface="SimSun" charset="0"/>
              </a:rPr>
              <a:t> rodents.</a:t>
            </a:r>
          </a:p>
        </p:txBody>
      </p:sp>
    </p:spTree>
    <p:extLst>
      <p:ext uri="{BB962C8B-B14F-4D97-AF65-F5344CB8AC3E}">
        <p14:creationId xmlns:p14="http://schemas.microsoft.com/office/powerpoint/2010/main" val="259075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lgoidea tre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5401"/>
            <a:ext cx="5299364" cy="6858000"/>
          </a:xfrm>
          <a:prstGeom prst="rect">
            <a:avLst/>
          </a:prstGeom>
        </p:spPr>
      </p:pic>
      <p:pic>
        <p:nvPicPr>
          <p:cNvPr id="4" name="Picture 3" descr="Analgoidea tre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6" y="533401"/>
            <a:ext cx="5299364" cy="6858000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057401" y="152400"/>
            <a:ext cx="553917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r>
              <a:rPr lang="en-US" dirty="0" smtClean="0"/>
              <a:t> (2 of 2)</a:t>
            </a:r>
            <a:endParaRPr lang="en-US" dirty="0"/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152400" y="6019800"/>
            <a:ext cx="881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Sarcoptoid</a:t>
            </a:r>
            <a:r>
              <a:rPr lang="en-US" sz="1800" dirty="0"/>
              <a:t> taxa cluster in with 3 different </a:t>
            </a:r>
            <a:r>
              <a:rPr lang="en-US" sz="1800" dirty="0" err="1"/>
              <a:t>Analgoid</a:t>
            </a:r>
            <a:r>
              <a:rPr lang="en-US" sz="1800" dirty="0"/>
              <a:t> lineages, suggesting multiple host </a:t>
            </a:r>
          </a:p>
          <a:p>
            <a:r>
              <a:rPr lang="en-US" sz="1800" dirty="0"/>
              <a:t>shifts from bird to mammal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56778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85271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9296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06597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856168" y="250761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083555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91200" y="534603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1" y="5257800"/>
            <a:ext cx="1545748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Mammal mites</a:t>
            </a:r>
          </a:p>
        </p:txBody>
      </p:sp>
    </p:spTree>
    <p:extLst>
      <p:ext uri="{BB962C8B-B14F-4D97-AF65-F5344CB8AC3E}">
        <p14:creationId xmlns:p14="http://schemas.microsoft.com/office/powerpoint/2010/main" val="266334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4426793" cy="600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b="1" dirty="0" err="1"/>
              <a:t>Sarcoptidae</a:t>
            </a:r>
            <a:endParaRPr lang="en-US" b="1" dirty="0"/>
          </a:p>
          <a:p>
            <a:pPr>
              <a:buFont typeface="Arial" charset="0"/>
              <a:buNone/>
            </a:pPr>
            <a:r>
              <a:rPr lang="en-US" dirty="0"/>
              <a:t>Characteristics:</a:t>
            </a:r>
          </a:p>
          <a:p>
            <a:pPr>
              <a:buFont typeface="Arial" charset="0"/>
              <a:buNone/>
            </a:pPr>
            <a:r>
              <a:rPr lang="en-US" dirty="0"/>
              <a:t>Body rounded, occasionally</a:t>
            </a:r>
          </a:p>
          <a:p>
            <a:pPr>
              <a:buFont typeface="Arial" charset="0"/>
              <a:buNone/>
            </a:pPr>
            <a:r>
              <a:rPr lang="en-US" dirty="0"/>
              <a:t>elongated </a:t>
            </a:r>
            <a:r>
              <a:rPr lang="en-US" dirty="0" err="1"/>
              <a:t>dorsoventrally</a:t>
            </a:r>
            <a:r>
              <a:rPr lang="en-US" dirty="0"/>
              <a:t>;</a:t>
            </a:r>
          </a:p>
          <a:p>
            <a:pPr>
              <a:buFont typeface="Arial" charset="0"/>
              <a:buNone/>
            </a:pPr>
            <a:r>
              <a:rPr lang="en-US" dirty="0"/>
              <a:t>female w/o </a:t>
            </a:r>
            <a:r>
              <a:rPr lang="en-US" dirty="0" err="1"/>
              <a:t>hysterosomal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 err="1"/>
              <a:t>sclerotization</a:t>
            </a:r>
            <a:r>
              <a:rPr lang="en-US" dirty="0"/>
              <a:t> - present in most</a:t>
            </a:r>
          </a:p>
          <a:p>
            <a:pPr>
              <a:buFont typeface="Arial" charset="0"/>
              <a:buNone/>
            </a:pPr>
            <a:r>
              <a:rPr lang="en-US" dirty="0"/>
              <a:t>males; dorsal setae sometimes</a:t>
            </a:r>
          </a:p>
          <a:p>
            <a:pPr>
              <a:buFont typeface="Arial" charset="0"/>
              <a:buNone/>
            </a:pPr>
            <a:r>
              <a:rPr lang="en-US" dirty="0"/>
              <a:t>spine-like; female ovipore</a:t>
            </a:r>
          </a:p>
          <a:p>
            <a:pPr>
              <a:buFont typeface="Arial" charset="0"/>
              <a:buNone/>
            </a:pPr>
            <a:r>
              <a:rPr lang="en-US" dirty="0"/>
              <a:t>usually transverse (inverted V</a:t>
            </a:r>
          </a:p>
          <a:p>
            <a:pPr>
              <a:buFont typeface="Arial" charset="0"/>
              <a:buNone/>
            </a:pPr>
            <a:r>
              <a:rPr lang="en-US" dirty="0"/>
              <a:t>in marsupial parasites); anus</a:t>
            </a:r>
          </a:p>
          <a:p>
            <a:pPr>
              <a:buFont typeface="Arial" charset="0"/>
              <a:buNone/>
            </a:pPr>
            <a:r>
              <a:rPr lang="en-US" dirty="0"/>
              <a:t>terminal or dorsal. Legs short!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3010" name="Text Box 1028"/>
          <p:cNvSpPr txBox="1">
            <a:spLocks noChangeArrowheads="1"/>
          </p:cNvSpPr>
          <p:nvPr/>
        </p:nvSpPr>
        <p:spPr bwMode="auto">
          <a:xfrm>
            <a:off x="6019800" y="3886201"/>
            <a:ext cx="2046548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Sarcoptes</a:t>
            </a:r>
            <a:r>
              <a:rPr lang="en-US" sz="1800" i="1" dirty="0"/>
              <a:t> </a:t>
            </a:r>
            <a:r>
              <a:rPr lang="en-US" sz="1800" i="1" dirty="0" err="1"/>
              <a:t>scabiei</a:t>
            </a:r>
            <a:endParaRPr lang="en-US" sz="1800" dirty="0"/>
          </a:p>
        </p:txBody>
      </p:sp>
      <p:pic>
        <p:nvPicPr>
          <p:cNvPr id="43011" name="Picture 1" descr="Sarcop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648200" cy="365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8" name="Picture 1" descr="Fig1_ML_best_tre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0"/>
            <a:ext cx="74866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699" name="Text Box 18"/>
          <p:cNvSpPr txBox="1">
            <a:spLocks noChangeArrowheads="1"/>
          </p:cNvSpPr>
          <p:nvPr/>
        </p:nvSpPr>
        <p:spPr bwMode="auto">
          <a:xfrm>
            <a:off x="3505201" y="3886200"/>
            <a:ext cx="2209800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indent="346075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smtClean="0">
                <a:solidFill>
                  <a:srgbClr val="FF0000"/>
                </a:solidFill>
                <a:latin typeface="Times New Roman" charset="0"/>
              </a:rPr>
              <a:t>Psoroptidia</a:t>
            </a:r>
          </a:p>
          <a:p>
            <a:r>
              <a:rPr lang="en-US" b="0" smtClean="0">
                <a:solidFill>
                  <a:srgbClr val="FF0000"/>
                </a:solidFill>
                <a:latin typeface="Times New Roman" charset="0"/>
              </a:rPr>
              <a:t>(parasitic)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4584700" y="1524001"/>
            <a:ext cx="292100" cy="2590800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3701" name="Rectangle 7"/>
          <p:cNvSpPr>
            <a:spLocks noChangeArrowheads="1"/>
          </p:cNvSpPr>
          <p:nvPr/>
        </p:nvSpPr>
        <p:spPr bwMode="auto">
          <a:xfrm>
            <a:off x="3429000" y="4495801"/>
            <a:ext cx="1466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kumimoji="1" lang="en-US" smtClean="0">
                <a:solidFill>
                  <a:srgbClr val="0000FF"/>
                </a:solidFill>
                <a:latin typeface="Times New Roman" charset="0"/>
              </a:rPr>
              <a:t>Astigmata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2895600" y="2819400"/>
            <a:ext cx="990600" cy="1905000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>
            <a:off x="1600201" y="533400"/>
            <a:ext cx="1219200" cy="304800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600200" y="533400"/>
            <a:ext cx="152400" cy="838200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>
          <a:xfrm>
            <a:off x="152400" y="-68262"/>
            <a:ext cx="1843088" cy="830263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kumimoji="1" lang="en-US" dirty="0">
                <a:solidFill>
                  <a:srgbClr val="FFCC66">
                    <a:lumMod val="75000"/>
                  </a:srgbClr>
                </a:solidFill>
                <a:latin typeface="Times New Roman" charset="0"/>
              </a:rPr>
              <a:t>parasitic as </a:t>
            </a:r>
          </a:p>
          <a:p>
            <a:pPr>
              <a:defRPr/>
            </a:pPr>
            <a:r>
              <a:rPr kumimoji="1" lang="en-US" dirty="0" err="1">
                <a:solidFill>
                  <a:srgbClr val="FFCC66">
                    <a:lumMod val="75000"/>
                  </a:srgbClr>
                </a:solidFill>
                <a:latin typeface="Times New Roman" charset="0"/>
              </a:rPr>
              <a:t>deutonymphs</a:t>
            </a:r>
            <a:endParaRPr kumimoji="1" lang="en-US" dirty="0">
              <a:solidFill>
                <a:srgbClr val="FFCC66">
                  <a:lumMod val="75000"/>
                </a:srgb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8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381001" y="355600"/>
            <a:ext cx="4868370" cy="710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/>
              <a:t>Sarcoptidae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Host associations:</a:t>
            </a:r>
          </a:p>
          <a:p>
            <a:r>
              <a:rPr lang="en-US" dirty="0"/>
              <a:t>a. Subfamily </a:t>
            </a:r>
            <a:r>
              <a:rPr lang="en-US" dirty="0" err="1"/>
              <a:t>Diabolicoptinae</a:t>
            </a:r>
            <a:endParaRPr lang="en-US" dirty="0"/>
          </a:p>
          <a:p>
            <a:r>
              <a:rPr lang="en-US" dirty="0"/>
              <a:t>with </a:t>
            </a:r>
            <a:r>
              <a:rPr lang="en-US" dirty="0" smtClean="0"/>
              <a:t>3 </a:t>
            </a:r>
            <a:r>
              <a:rPr lang="en-US" dirty="0"/>
              <a:t>early derivative genera</a:t>
            </a:r>
          </a:p>
          <a:p>
            <a:r>
              <a:rPr lang="en-US" dirty="0"/>
              <a:t>on Australian marsupials.</a:t>
            </a:r>
          </a:p>
          <a:p>
            <a:endParaRPr lang="en-US" dirty="0"/>
          </a:p>
          <a:p>
            <a:r>
              <a:rPr lang="en-US" dirty="0"/>
              <a:t>b. Subfamily </a:t>
            </a:r>
            <a:r>
              <a:rPr lang="en-US" dirty="0" err="1"/>
              <a:t>Sarcoptinae</a:t>
            </a:r>
            <a:r>
              <a:rPr lang="en-US" dirty="0"/>
              <a:t> with</a:t>
            </a:r>
          </a:p>
          <a:p>
            <a:r>
              <a:rPr lang="en-US" dirty="0"/>
              <a:t>1 genus on rodents, 3 on primates</a:t>
            </a:r>
          </a:p>
          <a:p>
            <a:r>
              <a:rPr lang="en-US" dirty="0"/>
              <a:t>(</a:t>
            </a:r>
            <a:r>
              <a:rPr lang="en-US" i="1" dirty="0" err="1"/>
              <a:t>Sarcoptes</a:t>
            </a:r>
            <a:r>
              <a:rPr lang="en-US" i="1" dirty="0"/>
              <a:t> </a:t>
            </a:r>
            <a:r>
              <a:rPr lang="en-US" dirty="0"/>
              <a:t>secondarily on other</a:t>
            </a:r>
          </a:p>
          <a:p>
            <a:r>
              <a:rPr lang="en-US" dirty="0"/>
              <a:t>host groups)</a:t>
            </a:r>
          </a:p>
          <a:p>
            <a:endParaRPr lang="en-US" dirty="0"/>
          </a:p>
          <a:p>
            <a:r>
              <a:rPr lang="en-US" dirty="0"/>
              <a:t>c. Subfamily </a:t>
            </a:r>
            <a:r>
              <a:rPr lang="en-US" dirty="0" err="1"/>
              <a:t>Teinocoptinae</a:t>
            </a:r>
            <a:r>
              <a:rPr lang="en-US" dirty="0"/>
              <a:t> with</a:t>
            </a:r>
          </a:p>
          <a:p>
            <a:r>
              <a:rPr lang="en-US" dirty="0"/>
              <a:t>9 genera on bats (</a:t>
            </a:r>
            <a:r>
              <a:rPr lang="en-US" i="1" dirty="0" err="1"/>
              <a:t>Notoedres</a:t>
            </a:r>
            <a:r>
              <a:rPr lang="en-US" i="1" dirty="0"/>
              <a:t> </a:t>
            </a:r>
            <a:r>
              <a:rPr lang="en-US" dirty="0"/>
              <a:t>with</a:t>
            </a:r>
          </a:p>
          <a:p>
            <a:r>
              <a:rPr lang="en-US" dirty="0"/>
              <a:t>secondary host shifts onto</a:t>
            </a:r>
          </a:p>
          <a:p>
            <a:r>
              <a:rPr lang="en-US" dirty="0"/>
              <a:t>rodents &amp; small carnivores.</a:t>
            </a:r>
          </a:p>
          <a:p>
            <a:pPr>
              <a:buFont typeface="Arial" charset="0"/>
              <a:buAutoNum type="arabicPeriod"/>
            </a:pPr>
            <a:endParaRPr lang="en-US" dirty="0"/>
          </a:p>
          <a:p>
            <a:pPr>
              <a:buFont typeface="Arial" charset="0"/>
              <a:buAutoNum type="arabicPeriod"/>
            </a:pPr>
            <a:endParaRPr lang="en-US" dirty="0"/>
          </a:p>
          <a:p>
            <a:endParaRPr lang="en-US" dirty="0"/>
          </a:p>
        </p:txBody>
      </p:sp>
      <p:pic>
        <p:nvPicPr>
          <p:cNvPr id="45058" name="Picture 4" descr="Klompen_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81000"/>
            <a:ext cx="39290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3277189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a. </a:t>
            </a:r>
            <a:r>
              <a:rPr lang="en-US" i="1"/>
              <a:t>Sarcoptes scabiei</a:t>
            </a:r>
            <a:endParaRPr lang="en-US"/>
          </a:p>
          <a:p>
            <a:pPr>
              <a:buFont typeface="Arial" charset="0"/>
              <a:buNone/>
            </a:pPr>
            <a:r>
              <a:rPr lang="en-US"/>
              <a:t>An old human parasite</a:t>
            </a:r>
          </a:p>
          <a:p>
            <a:pPr>
              <a:buFont typeface="Arial" charset="0"/>
              <a:buNone/>
            </a:pPr>
            <a:r>
              <a:rPr lang="en-US"/>
              <a:t>causing </a:t>
            </a:r>
            <a:r>
              <a:rPr lang="ja-JP" altLang="en-US"/>
              <a:t>“</a:t>
            </a:r>
            <a:r>
              <a:rPr lang="en-US" altLang="ja-JP"/>
              <a:t>scabies</a:t>
            </a:r>
            <a:r>
              <a:rPr lang="ja-JP" altLang="en-US"/>
              <a:t>”</a:t>
            </a:r>
            <a:endParaRPr lang="en-US" altLang="ja-JP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710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228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029" descr="Sarcop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0"/>
            <a:ext cx="4554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Sarcoptes_scabiei_AustraliaMont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3505200" cy="373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648200" y="6581002"/>
            <a:ext cx="3429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0" tIns="45715" rIns="91430" bIns="45715" anchor="ctr">
            <a:spAutoFit/>
          </a:bodyPr>
          <a:lstStyle/>
          <a:p>
            <a:pPr algn="l">
              <a:defRPr/>
            </a:pPr>
            <a:r>
              <a:rPr lang="en-US" sz="1200" i="1" dirty="0">
                <a:solidFill>
                  <a:srgbClr val="0000FF"/>
                </a:solidFill>
                <a:latin typeface="Lucida Grande" charset="0"/>
                <a:cs typeface="+mn-cs"/>
              </a:rPr>
              <a:t>Sarcoptes </a:t>
            </a:r>
            <a:r>
              <a:rPr lang="en-US" sz="1200" i="1" dirty="0" err="1">
                <a:solidFill>
                  <a:srgbClr val="0000FF"/>
                </a:solidFill>
                <a:latin typeface="Lucida Grande" charset="0"/>
                <a:cs typeface="+mn-cs"/>
              </a:rPr>
              <a:t>scabiei</a:t>
            </a:r>
            <a:r>
              <a:rPr lang="en-US" sz="1200" i="1" dirty="0">
                <a:solidFill>
                  <a:srgbClr val="0000FF"/>
                </a:solidFill>
                <a:latin typeface="Lucida Grande" charset="0"/>
                <a:cs typeface="+mn-cs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  <a:cs typeface="+mn-cs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Lucida Grande" charset="0"/>
                <a:cs typeface="+mn-cs"/>
              </a:rPr>
              <a:t>Sarcoptidae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4358355" cy="415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/>
              <a:t>Sarcoptidae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Important taxa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 err="1"/>
              <a:t>Sarcoptes</a:t>
            </a:r>
            <a:r>
              <a:rPr lang="en-US" i="1" dirty="0"/>
              <a:t> </a:t>
            </a:r>
            <a:r>
              <a:rPr lang="en-US" i="1" dirty="0" err="1"/>
              <a:t>scabiei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Mites burrow laterally</a:t>
            </a:r>
          </a:p>
          <a:p>
            <a:pPr>
              <a:buFont typeface="Arial" charset="0"/>
              <a:buNone/>
            </a:pPr>
            <a:r>
              <a:rPr lang="en-US" dirty="0"/>
              <a:t>in skin. Spine-like dorsal</a:t>
            </a:r>
          </a:p>
          <a:p>
            <a:pPr>
              <a:buFont typeface="Arial" charset="0"/>
              <a:buNone/>
            </a:pPr>
            <a:r>
              <a:rPr lang="en-US" dirty="0"/>
              <a:t>setae and </a:t>
            </a:r>
            <a:r>
              <a:rPr lang="en-US" dirty="0" err="1"/>
              <a:t>cuticular</a:t>
            </a:r>
            <a:r>
              <a:rPr lang="en-US" dirty="0"/>
              <a:t> projections</a:t>
            </a:r>
          </a:p>
          <a:p>
            <a:pPr>
              <a:buFont typeface="Arial" charset="0"/>
              <a:buNone/>
            </a:pPr>
            <a:r>
              <a:rPr lang="en-US" dirty="0"/>
              <a:t>aid in burrowing.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51203" name="Picture 4" descr="Sarcoptes in skin se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0"/>
            <a:ext cx="486886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Sarcoptes in burro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48050"/>
            <a:ext cx="25336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6781800" y="1447800"/>
            <a:ext cx="228600" cy="304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1" y="1752600"/>
            <a:ext cx="1223975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800" dirty="0" err="1">
                <a:solidFill>
                  <a:srgbClr val="0000FF"/>
                </a:solidFill>
              </a:rPr>
              <a:t>Sarcoptes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5334001" y="1524000"/>
            <a:ext cx="342900" cy="4868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212725" y="352425"/>
            <a:ext cx="3964317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 i="1"/>
              <a:t>Sarcoptes scabiei</a:t>
            </a:r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Normal scabies infestations</a:t>
            </a:r>
          </a:p>
          <a:p>
            <a:pPr>
              <a:buFont typeface="Arial" charset="0"/>
              <a:buNone/>
            </a:pPr>
            <a:r>
              <a:rPr lang="en-US"/>
              <a:t>typically contain few mites</a:t>
            </a:r>
          </a:p>
          <a:p>
            <a:pPr>
              <a:buFont typeface="Arial" charset="0"/>
              <a:buNone/>
            </a:pPr>
            <a:r>
              <a:rPr lang="en-US"/>
              <a:t>are self-limiting and confer</a:t>
            </a:r>
          </a:p>
          <a:p>
            <a:pPr>
              <a:buFont typeface="Arial" charset="0"/>
              <a:buNone/>
            </a:pPr>
            <a:r>
              <a:rPr lang="en-US"/>
              <a:t>immunity.</a:t>
            </a:r>
          </a:p>
        </p:txBody>
      </p:sp>
      <p:pic>
        <p:nvPicPr>
          <p:cNvPr id="53251" name="Picture 7" descr="scabies number of mi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4" y="685800"/>
            <a:ext cx="482758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212725" y="352426"/>
            <a:ext cx="3879107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 i="1"/>
              <a:t>Sarcoptes scabiei</a:t>
            </a:r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Mites are typically</a:t>
            </a:r>
          </a:p>
          <a:p>
            <a:pPr>
              <a:buFont typeface="Arial" charset="0"/>
              <a:buNone/>
            </a:pPr>
            <a:r>
              <a:rPr lang="en-US"/>
              <a:t>confined to the extremities.</a:t>
            </a:r>
          </a:p>
          <a:p>
            <a:pPr>
              <a:buFont typeface="Arial" charset="0"/>
              <a:buNone/>
            </a:pPr>
            <a:r>
              <a:rPr lang="en-US"/>
              <a:t>Adult females disperse via</a:t>
            </a:r>
          </a:p>
          <a:p>
            <a:pPr>
              <a:buFont typeface="Arial" charset="0"/>
              <a:buNone/>
            </a:pPr>
            <a:r>
              <a:rPr lang="en-US"/>
              <a:t>direct contact between</a:t>
            </a:r>
          </a:p>
          <a:p>
            <a:pPr>
              <a:buFont typeface="Arial" charset="0"/>
              <a:buNone/>
            </a:pPr>
            <a:r>
              <a:rPr lang="en-US"/>
              <a:t>people but can live off the</a:t>
            </a:r>
          </a:p>
          <a:p>
            <a:pPr>
              <a:buFont typeface="Arial" charset="0"/>
              <a:buNone/>
            </a:pPr>
            <a:r>
              <a:rPr lang="en-US"/>
              <a:t>host for ~24 hours.</a:t>
            </a:r>
          </a:p>
        </p:txBody>
      </p:sp>
      <p:pic>
        <p:nvPicPr>
          <p:cNvPr id="55299" name="Picture 6" descr="Sarcoptes site of att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1"/>
            <a:ext cx="50292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212725" y="352425"/>
            <a:ext cx="3845444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 i="1"/>
              <a:t>Sarcoptes scabiei</a:t>
            </a:r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Normal scabies may occur</a:t>
            </a:r>
          </a:p>
          <a:p>
            <a:pPr>
              <a:buFont typeface="Arial" charset="0"/>
              <a:buNone/>
            </a:pPr>
            <a:r>
              <a:rPr lang="en-US"/>
              <a:t>in epidemics when enough</a:t>
            </a:r>
          </a:p>
          <a:p>
            <a:pPr>
              <a:buFont typeface="Arial" charset="0"/>
              <a:buNone/>
            </a:pPr>
            <a:r>
              <a:rPr lang="en-US"/>
              <a:t>people are susceptible.</a:t>
            </a:r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7347" name="Picture 10" descr="Scabies tre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0"/>
            <a:ext cx="44958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5562600" y="5867400"/>
            <a:ext cx="322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Data from a scabies epidemic </a:t>
            </a:r>
          </a:p>
          <a:p>
            <a:r>
              <a:rPr lang="en-US" sz="1800"/>
              <a:t>in Europe in the late 1960</a:t>
            </a:r>
            <a:r>
              <a:rPr lang="ja-JP" altLang="en-US" sz="1800"/>
              <a:t>’</a:t>
            </a:r>
            <a:r>
              <a:rPr lang="en-US" altLang="ja-JP" sz="1800"/>
              <a:t>s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8778875" cy="23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 smtClean="0"/>
              <a:t>Sarcoptidae</a:t>
            </a:r>
            <a:r>
              <a:rPr lang="en-US" dirty="0"/>
              <a:t> </a:t>
            </a:r>
            <a:r>
              <a:rPr lang="en-US" dirty="0" smtClean="0"/>
              <a:t>Important taxa </a:t>
            </a:r>
            <a:r>
              <a:rPr lang="en-US" i="1" dirty="0" err="1" smtClean="0"/>
              <a:t>Sarcoptes</a:t>
            </a:r>
            <a:r>
              <a:rPr lang="en-US" i="1" dirty="0" smtClean="0"/>
              <a:t> </a:t>
            </a:r>
            <a:r>
              <a:rPr lang="en-US" i="1" dirty="0" err="1"/>
              <a:t>scabiei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All humans are susceptible</a:t>
            </a:r>
            <a:r>
              <a:rPr lang="en-US" dirty="0" smtClean="0"/>
              <a:t>, but </a:t>
            </a:r>
            <a:r>
              <a:rPr lang="en-US" dirty="0"/>
              <a:t>transmission more </a:t>
            </a:r>
          </a:p>
          <a:p>
            <a:pPr>
              <a:buFont typeface="Arial" charset="0"/>
              <a:buNone/>
            </a:pPr>
            <a:r>
              <a:rPr lang="en-US" dirty="0"/>
              <a:t>likely in crowded conditions.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59395" name="Picture 8" descr="scabies in Ch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47542"/>
            <a:ext cx="6629400" cy="487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3313899" cy="56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/>
              <a:t>Sarcoptidae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Important taxa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 err="1"/>
              <a:t>Sarcoptes</a:t>
            </a:r>
            <a:r>
              <a:rPr lang="en-US" i="1" dirty="0"/>
              <a:t> </a:t>
            </a:r>
            <a:r>
              <a:rPr lang="en-US" i="1" dirty="0" err="1"/>
              <a:t>scabiei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The condition called</a:t>
            </a:r>
          </a:p>
          <a:p>
            <a:pPr>
              <a:buFont typeface="Arial" charset="0"/>
              <a:buNone/>
            </a:pPr>
            <a:r>
              <a:rPr lang="en-US" dirty="0"/>
              <a:t>crusted scabies,</a:t>
            </a:r>
          </a:p>
          <a:p>
            <a:pPr>
              <a:buFont typeface="Arial" charset="0"/>
              <a:buNone/>
            </a:pPr>
            <a:r>
              <a:rPr lang="en-US" dirty="0"/>
              <a:t>where millions of mites</a:t>
            </a:r>
          </a:p>
          <a:p>
            <a:pPr>
              <a:buFont typeface="Arial" charset="0"/>
              <a:buNone/>
            </a:pPr>
            <a:r>
              <a:rPr lang="en-US" dirty="0"/>
              <a:t>may be present is </a:t>
            </a:r>
          </a:p>
          <a:p>
            <a:pPr>
              <a:buFont typeface="Arial" charset="0"/>
              <a:buNone/>
            </a:pPr>
            <a:r>
              <a:rPr lang="en-US" dirty="0"/>
              <a:t>related to immune </a:t>
            </a:r>
          </a:p>
          <a:p>
            <a:pPr>
              <a:buFont typeface="Arial" charset="0"/>
              <a:buNone/>
            </a:pPr>
            <a:r>
              <a:rPr lang="en-US" dirty="0"/>
              <a:t>deficiency (old age,</a:t>
            </a:r>
          </a:p>
          <a:p>
            <a:pPr>
              <a:buFont typeface="Arial" charset="0"/>
              <a:buNone/>
            </a:pPr>
            <a:r>
              <a:rPr lang="en-US" dirty="0"/>
              <a:t>transplant patients,</a:t>
            </a:r>
          </a:p>
          <a:p>
            <a:pPr>
              <a:buFont typeface="Arial" charset="0"/>
              <a:buNone/>
            </a:pPr>
            <a:r>
              <a:rPr lang="en-US" dirty="0"/>
              <a:t>HIV/AIDS patients).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6144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00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3" descr="crusted scab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13050"/>
            <a:ext cx="2451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81600" y="6324601"/>
            <a:ext cx="2323022" cy="4616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/>
              <a:t>crusted scabies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1380" y="2433935"/>
            <a:ext cx="1228221" cy="4616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/>
              <a:t>scabies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4341073" cy="489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 i="1"/>
              <a:t>Sarcoptes scabiei</a:t>
            </a:r>
          </a:p>
          <a:p>
            <a:pPr>
              <a:buFont typeface="Arial" charset="0"/>
              <a:buNone/>
            </a:pPr>
            <a:r>
              <a:rPr lang="en-US"/>
              <a:t>has colonized many domestic</a:t>
            </a:r>
          </a:p>
          <a:p>
            <a:pPr>
              <a:buFont typeface="Arial" charset="0"/>
              <a:buNone/>
            </a:pPr>
            <a:r>
              <a:rPr lang="en-US"/>
              <a:t>and wild mammals where it</a:t>
            </a:r>
          </a:p>
          <a:p>
            <a:pPr>
              <a:buFont typeface="Arial" charset="0"/>
              <a:buNone/>
            </a:pPr>
            <a:r>
              <a:rPr lang="en-US"/>
              <a:t>causes </a:t>
            </a:r>
            <a:r>
              <a:rPr lang="ja-JP" altLang="en-US"/>
              <a:t>“</a:t>
            </a:r>
            <a:r>
              <a:rPr lang="en-US" altLang="ja-JP"/>
              <a:t>sarcoptic mange</a:t>
            </a:r>
            <a:r>
              <a:rPr lang="ja-JP" altLang="en-US"/>
              <a:t>”</a:t>
            </a:r>
            <a:r>
              <a:rPr lang="en-US" altLang="ja-JP"/>
              <a:t>,</a:t>
            </a:r>
          </a:p>
          <a:p>
            <a:pPr>
              <a:buFont typeface="Arial" charset="0"/>
              <a:buNone/>
            </a:pPr>
            <a:r>
              <a:rPr lang="en-US"/>
              <a:t>a condition similar to crusted</a:t>
            </a:r>
          </a:p>
          <a:p>
            <a:pPr>
              <a:buFont typeface="Arial" charset="0"/>
              <a:buNone/>
            </a:pPr>
            <a:r>
              <a:rPr lang="en-US"/>
              <a:t>scabies in humans with</a:t>
            </a:r>
          </a:p>
          <a:p>
            <a:pPr>
              <a:buFont typeface="Arial" charset="0"/>
              <a:buNone/>
            </a:pPr>
            <a:r>
              <a:rPr lang="en-US"/>
              <a:t>thickened skin, hair loss &amp;</a:t>
            </a:r>
          </a:p>
          <a:p>
            <a:pPr>
              <a:buFont typeface="Arial" charset="0"/>
              <a:buNone/>
            </a:pPr>
            <a:r>
              <a:rPr lang="en-US"/>
              <a:t>secondary bacterial infections.</a:t>
            </a:r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63491" name="Picture 10" descr="coy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41775"/>
            <a:ext cx="4724400" cy="290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52678"/>
            <a:ext cx="4724400" cy="328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15"/>
          <p:cNvSpPr txBox="1">
            <a:spLocks noChangeArrowheads="1"/>
          </p:cNvSpPr>
          <p:nvPr/>
        </p:nvSpPr>
        <p:spPr bwMode="auto">
          <a:xfrm>
            <a:off x="5562600" y="3581400"/>
            <a:ext cx="249417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Sarcoptic</a:t>
            </a:r>
            <a:r>
              <a:rPr lang="en-US" dirty="0"/>
              <a:t> mange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4656172" cy="34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Sarcoptic mange has spread</a:t>
            </a:r>
          </a:p>
          <a:p>
            <a:pPr>
              <a:buFont typeface="Arial" charset="0"/>
              <a:buNone/>
            </a:pPr>
            <a:r>
              <a:rPr lang="en-US"/>
              <a:t>into many wild canid populations</a:t>
            </a:r>
          </a:p>
          <a:p>
            <a:pPr>
              <a:buFont typeface="Arial" charset="0"/>
              <a:buNone/>
            </a:pPr>
            <a:r>
              <a:rPr lang="en-US"/>
              <a:t>where it causes severe mortality.</a:t>
            </a:r>
          </a:p>
          <a:p>
            <a:pPr>
              <a:buFont typeface="Arial" charset="0"/>
              <a:buNone/>
            </a:pPr>
            <a:r>
              <a:rPr lang="en-US"/>
              <a:t>it is also a major problem in</a:t>
            </a:r>
          </a:p>
          <a:p>
            <a:pPr>
              <a:buFont typeface="Arial" charset="0"/>
              <a:buNone/>
            </a:pPr>
            <a:r>
              <a:rPr lang="en-US"/>
              <a:t>Australian wombats.</a:t>
            </a:r>
          </a:p>
        </p:txBody>
      </p:sp>
      <p:pic>
        <p:nvPicPr>
          <p:cNvPr id="65539" name="Picture 10" descr="coyo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41775"/>
            <a:ext cx="4343400" cy="266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15"/>
          <p:cNvSpPr txBox="1">
            <a:spLocks noChangeArrowheads="1"/>
          </p:cNvSpPr>
          <p:nvPr/>
        </p:nvSpPr>
        <p:spPr bwMode="auto">
          <a:xfrm>
            <a:off x="4852988" y="3276601"/>
            <a:ext cx="4291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Sarcoptic mange in red wolf and coyote.</a:t>
            </a:r>
          </a:p>
        </p:txBody>
      </p:sp>
      <p:pic>
        <p:nvPicPr>
          <p:cNvPr id="65541" name="Picture 6" descr="mangy red wol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2401"/>
            <a:ext cx="4343400" cy="288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1" y="1396424"/>
            <a:ext cx="4524525" cy="4816430"/>
          </a:xfrm>
          <a:prstGeom prst="rect">
            <a:avLst/>
          </a:prstGeom>
        </p:spPr>
      </p:pic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2286000" y="0"/>
            <a:ext cx="470075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Characteristics of the </a:t>
            </a:r>
            <a:r>
              <a:rPr lang="en-US" dirty="0" err="1" smtClean="0"/>
              <a:t>Psoroptidia</a:t>
            </a:r>
            <a:endParaRPr lang="en-US" dirty="0"/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-2286000" y="762000"/>
            <a:ext cx="2066321" cy="23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rabicPeriod"/>
            </a:pPr>
            <a:r>
              <a:rPr lang="en-US" dirty="0"/>
              <a:t>Cuticle </a:t>
            </a:r>
          </a:p>
          <a:p>
            <a:pPr>
              <a:buFont typeface="Arial" charset="0"/>
              <a:buNone/>
            </a:pPr>
            <a:r>
              <a:rPr lang="en-US" dirty="0"/>
              <a:t>usually striate</a:t>
            </a:r>
          </a:p>
          <a:p>
            <a:pPr>
              <a:buFont typeface="Arial" charset="0"/>
              <a:buNone/>
            </a:pPr>
            <a:r>
              <a:rPr lang="en-US" dirty="0"/>
              <a:t>2. Genital </a:t>
            </a:r>
          </a:p>
          <a:p>
            <a:pPr>
              <a:buFont typeface="Arial" charset="0"/>
              <a:buNone/>
            </a:pPr>
            <a:r>
              <a:rPr lang="en-US" dirty="0"/>
              <a:t>papillae</a:t>
            </a:r>
          </a:p>
          <a:p>
            <a:pPr>
              <a:buFont typeface="Arial" charset="0"/>
              <a:buNone/>
            </a:pPr>
            <a:r>
              <a:rPr lang="en-US" dirty="0"/>
              <a:t>reduced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-1981199" y="4114801"/>
            <a:ext cx="1788429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Genital papillae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25" y="1472625"/>
            <a:ext cx="4284475" cy="47243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5105400" y="3733800"/>
            <a:ext cx="2286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5334000" y="3886200"/>
            <a:ext cx="2286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7620001" y="29718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7696200" y="3200400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4724401" y="609601"/>
            <a:ext cx="3352801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Genital papillae reduced, open outside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02952" y="6273224"/>
            <a:ext cx="2003235" cy="594908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dirty="0" err="1"/>
              <a:t>Psoroptidia</a:t>
            </a:r>
            <a:endParaRPr lang="en-US" sz="1600" dirty="0"/>
          </a:p>
          <a:p>
            <a:pPr algn="ctr"/>
            <a:r>
              <a:rPr lang="en-US" sz="1600" i="1" dirty="0" err="1"/>
              <a:t>Dermatophagoides</a:t>
            </a:r>
            <a:endParaRPr lang="en-US" sz="1600" i="1" dirty="0"/>
          </a:p>
        </p:txBody>
      </p:sp>
      <p:sp>
        <p:nvSpPr>
          <p:cNvPr id="25" name="Rectangle 24"/>
          <p:cNvSpPr/>
          <p:nvPr/>
        </p:nvSpPr>
        <p:spPr>
          <a:xfrm>
            <a:off x="1368538" y="6273224"/>
            <a:ext cx="2756868" cy="594908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dirty="0"/>
              <a:t>Non-</a:t>
            </a:r>
            <a:r>
              <a:rPr lang="en-US" sz="1600" dirty="0" err="1"/>
              <a:t>psoroptidian</a:t>
            </a:r>
            <a:r>
              <a:rPr lang="en-US" sz="1600" dirty="0"/>
              <a:t> Astigmata</a:t>
            </a:r>
          </a:p>
          <a:p>
            <a:pPr algn="ctr"/>
            <a:r>
              <a:rPr lang="en-US" sz="1600" i="1" dirty="0" err="1"/>
              <a:t>Chaetodactylus</a:t>
            </a:r>
            <a:endParaRPr lang="en-US" sz="1600" i="1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6553201" y="2438401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6850073" y="2209800"/>
            <a:ext cx="976074" cy="34362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oviporus</a:t>
            </a:r>
            <a:endParaRPr lang="en-US" sz="1600" dirty="0">
              <a:solidFill>
                <a:srgbClr val="0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6941" y="4191000"/>
            <a:ext cx="1581634" cy="34362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genital papillae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3400" y="5410201"/>
            <a:ext cx="2057400" cy="846197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genital papilla 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(1 </a:t>
            </a:r>
            <a:r>
              <a:rPr lang="en-US" sz="1600" dirty="0" err="1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everted</a:t>
            </a:r>
            <a:r>
              <a:rPr lang="en-US" sz="16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3 others not visible)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1676400" y="39624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2133601" y="4419601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2819401" y="2286001"/>
            <a:ext cx="3048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2354274" y="4114800"/>
            <a:ext cx="976074" cy="343620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oviporus</a:t>
            </a:r>
            <a:endParaRPr lang="en-US" sz="16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7200" y="457200"/>
            <a:ext cx="3581400" cy="92333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Genital papillae larger, </a:t>
            </a:r>
            <a:r>
              <a:rPr lang="en-US" sz="1800" dirty="0" err="1">
                <a:solidFill>
                  <a:srgbClr val="FF0000"/>
                </a:solidFill>
              </a:rPr>
              <a:t>digitiform</a:t>
            </a:r>
            <a:r>
              <a:rPr lang="en-US" sz="1800" dirty="0">
                <a:solidFill>
                  <a:srgbClr val="FF0000"/>
                </a:solidFill>
              </a:rPr>
              <a:t>, situated in internal </a:t>
            </a:r>
            <a:r>
              <a:rPr lang="en-US" sz="1800" dirty="0" err="1">
                <a:solidFill>
                  <a:srgbClr val="FF0000"/>
                </a:solidFill>
              </a:rPr>
              <a:t>progenital</a:t>
            </a:r>
            <a:r>
              <a:rPr lang="en-US" sz="1800" dirty="0">
                <a:solidFill>
                  <a:srgbClr val="FF0000"/>
                </a:solidFill>
              </a:rPr>
              <a:t> chamber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206943" y="-8466"/>
            <a:ext cx="937058" cy="1447800"/>
            <a:chOff x="8991600" y="26170"/>
            <a:chExt cx="937058" cy="1447800"/>
          </a:xfrm>
        </p:grpSpPr>
        <p:pic>
          <p:nvPicPr>
            <p:cNvPr id="18436" name="Picture 7" descr="Vidiafemart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600" y="26170"/>
              <a:ext cx="937058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 bwMode="auto">
            <a:xfrm>
              <a:off x="9220200" y="762000"/>
              <a:ext cx="228600" cy="304800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5"/>
              <a:endParaRPr lang="en-US">
                <a:latin typeface="Arial" pitchFamily="33" charset="0"/>
                <a:ea typeface="ＭＳ Ｐゴシック" pitchFamily="33" charset="-128"/>
                <a:cs typeface="ＭＳ Ｐゴシック" pitchFamily="33" charset="-128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858001" y="6172200"/>
            <a:ext cx="4572000" cy="369332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Cuticle </a:t>
            </a:r>
            <a:r>
              <a:rPr lang="en-US" sz="1800" i="1" dirty="0">
                <a:solidFill>
                  <a:srgbClr val="0000FF"/>
                </a:solidFill>
              </a:rPr>
              <a:t>usually</a:t>
            </a:r>
            <a:r>
              <a:rPr lang="en-US" sz="1800" dirty="0">
                <a:solidFill>
                  <a:srgbClr val="0000FF"/>
                </a:solidFill>
              </a:rPr>
              <a:t> striate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8382000" y="5943600"/>
            <a:ext cx="2286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3777126" cy="19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d. Most sarcoptids on bats</a:t>
            </a:r>
          </a:p>
          <a:p>
            <a:pPr>
              <a:buFont typeface="Arial" charset="0"/>
              <a:buNone/>
            </a:pPr>
            <a:r>
              <a:rPr lang="en-US"/>
              <a:t>are not pathogenic</a:t>
            </a:r>
          </a:p>
        </p:txBody>
      </p:sp>
      <p:sp>
        <p:nvSpPr>
          <p:cNvPr id="75779" name="Text Box 15"/>
          <p:cNvSpPr txBox="1">
            <a:spLocks noChangeArrowheads="1"/>
          </p:cNvSpPr>
          <p:nvPr/>
        </p:nvSpPr>
        <p:spPr bwMode="auto">
          <a:xfrm>
            <a:off x="5791201" y="2362200"/>
            <a:ext cx="325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Teinocoptes</a:t>
            </a:r>
            <a:r>
              <a:rPr lang="en-US" sz="1800" i="1" dirty="0"/>
              <a:t> </a:t>
            </a:r>
            <a:r>
              <a:rPr lang="en-US" sz="1800" dirty="0"/>
              <a:t>on </a:t>
            </a:r>
            <a:r>
              <a:rPr lang="en-US" sz="1800" dirty="0" err="1"/>
              <a:t>Pteropodidae</a:t>
            </a:r>
            <a:r>
              <a:rPr lang="en-US" sz="1800" dirty="0"/>
              <a:t>.</a:t>
            </a:r>
          </a:p>
        </p:txBody>
      </p:sp>
      <p:pic>
        <p:nvPicPr>
          <p:cNvPr id="75781" name="Picture 8" descr="Notoedres philippinensis ex Miniopterus trist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767"/>
            <a:ext cx="4647521" cy="30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2" descr="Teinocoptes ex Ptenochirus jago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55" y="0"/>
            <a:ext cx="360924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Text Box 15"/>
          <p:cNvSpPr txBox="1">
            <a:spLocks noChangeArrowheads="1"/>
          </p:cNvSpPr>
          <p:nvPr/>
        </p:nvSpPr>
        <p:spPr bwMode="auto">
          <a:xfrm>
            <a:off x="685801" y="5867400"/>
            <a:ext cx="303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 dirty="0" err="1"/>
              <a:t>Notoedres</a:t>
            </a:r>
            <a:r>
              <a:rPr lang="en-US" sz="1800" i="1" dirty="0"/>
              <a:t> </a:t>
            </a:r>
            <a:r>
              <a:rPr lang="en-US" sz="1800" i="1" dirty="0" err="1"/>
              <a:t>philippinensis</a:t>
            </a:r>
            <a:r>
              <a:rPr lang="en-US" sz="1800" i="1" dirty="0"/>
              <a:t> </a:t>
            </a:r>
            <a:r>
              <a:rPr lang="en-US" sz="1800" dirty="0"/>
              <a:t>on </a:t>
            </a:r>
          </a:p>
          <a:p>
            <a:r>
              <a:rPr lang="en-US" sz="1800" dirty="0" err="1"/>
              <a:t>Vespertilionidae</a:t>
            </a:r>
            <a:r>
              <a:rPr lang="en-US" sz="1800" dirty="0"/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79951" y="2819401"/>
            <a:ext cx="4464050" cy="3417333"/>
            <a:chOff x="1752600" y="2819400"/>
            <a:chExt cx="4464050" cy="3417333"/>
          </a:xfrm>
        </p:grpSpPr>
        <p:pic>
          <p:nvPicPr>
            <p:cNvPr id="10" name="Picture 7" descr="Chirnyssoides amazonae ex Carollia brevicaudat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819400"/>
              <a:ext cx="446405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1797050" y="5867401"/>
              <a:ext cx="41767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0" lang="en-US" sz="1800" b="0" i="1" dirty="0" err="1">
                  <a:solidFill>
                    <a:srgbClr val="000000"/>
                  </a:solidFill>
                </a:rPr>
                <a:t>Chirnyssoides</a:t>
              </a:r>
              <a:r>
                <a:rPr kumimoji="0" lang="en-US" sz="1800" b="0" i="1" dirty="0">
                  <a:solidFill>
                    <a:srgbClr val="000000"/>
                  </a:solidFill>
                </a:rPr>
                <a:t> </a:t>
              </a:r>
              <a:r>
                <a:rPr kumimoji="0" lang="en-US" sz="1800" b="0" dirty="0">
                  <a:solidFill>
                    <a:srgbClr val="000000"/>
                  </a:solidFill>
                </a:rPr>
                <a:t>on </a:t>
              </a:r>
              <a:r>
                <a:rPr kumimoji="0" lang="en-US" sz="1800" b="0" dirty="0" err="1">
                  <a:solidFill>
                    <a:srgbClr val="000000"/>
                  </a:solidFill>
                </a:rPr>
                <a:t>Phyllostomidae</a:t>
              </a:r>
              <a:endParaRPr kumimoji="0" lang="en-US" sz="1800" b="0" dirty="0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Arrow Connector 4"/>
            <p:cNvCxnSpPr>
              <a:cxnSpLocks noChangeShapeType="1"/>
            </p:cNvCxnSpPr>
            <p:nvPr/>
          </p:nvCxnSpPr>
          <p:spPr bwMode="auto">
            <a:xfrm flipH="1" flipV="1">
              <a:off x="2787650" y="4876800"/>
              <a:ext cx="76200" cy="4572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873250" y="5257800"/>
              <a:ext cx="2211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bat wing membrane</a:t>
              </a:r>
              <a:endParaRPr lang="en-US" sz="1800" dirty="0"/>
            </a:p>
          </p:txBody>
        </p:sp>
        <p:cxnSp>
          <p:nvCxnSpPr>
            <p:cNvPr id="14" name="Straight Arrow Connector 15"/>
            <p:cNvCxnSpPr>
              <a:cxnSpLocks noChangeShapeType="1"/>
            </p:cNvCxnSpPr>
            <p:nvPr/>
          </p:nvCxnSpPr>
          <p:spPr bwMode="auto">
            <a:xfrm>
              <a:off x="3092450" y="3276600"/>
              <a:ext cx="584200" cy="55245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2330450" y="2971800"/>
              <a:ext cx="13779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dirty="0"/>
                <a:t>mite female</a:t>
              </a:r>
            </a:p>
          </p:txBody>
        </p:sp>
        <p:cxnSp>
          <p:nvCxnSpPr>
            <p:cNvPr id="16" name="Straight Arrow Connector 18"/>
            <p:cNvCxnSpPr>
              <a:cxnSpLocks noChangeShapeType="1"/>
            </p:cNvCxnSpPr>
            <p:nvPr/>
          </p:nvCxnSpPr>
          <p:spPr bwMode="auto">
            <a:xfrm flipH="1" flipV="1">
              <a:off x="4464050" y="4800600"/>
              <a:ext cx="228600" cy="1524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4616450" y="4876800"/>
              <a:ext cx="11858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/>
                <a:t>mite eggs</a:t>
              </a:r>
            </a:p>
          </p:txBody>
        </p:sp>
      </p:grp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5638801" y="1828800"/>
            <a:ext cx="351323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mite partially embedded in host skin</a:t>
            </a:r>
          </a:p>
        </p:txBody>
      </p:sp>
      <p:cxnSp>
        <p:nvCxnSpPr>
          <p:cNvPr id="20" name="Straight Arrow Connector 18"/>
          <p:cNvCxnSpPr>
            <a:cxnSpLocks noChangeShapeType="1"/>
          </p:cNvCxnSpPr>
          <p:nvPr/>
        </p:nvCxnSpPr>
        <p:spPr bwMode="auto">
          <a:xfrm flipV="1">
            <a:off x="7543800" y="1524000"/>
            <a:ext cx="0" cy="30480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18"/>
          <p:cNvCxnSpPr>
            <a:cxnSpLocks noChangeShapeType="1"/>
          </p:cNvCxnSpPr>
          <p:nvPr/>
        </p:nvCxnSpPr>
        <p:spPr bwMode="auto">
          <a:xfrm>
            <a:off x="1600200" y="3657600"/>
            <a:ext cx="366184" cy="12065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18"/>
          <p:cNvCxnSpPr>
            <a:cxnSpLocks noChangeShapeType="1"/>
          </p:cNvCxnSpPr>
          <p:nvPr/>
        </p:nvCxnSpPr>
        <p:spPr bwMode="auto">
          <a:xfrm>
            <a:off x="1748367" y="4536017"/>
            <a:ext cx="366184" cy="12065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H="1" flipV="1">
            <a:off x="2504018" y="3149601"/>
            <a:ext cx="10582" cy="35560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18"/>
          <p:cNvCxnSpPr>
            <a:cxnSpLocks noChangeShapeType="1"/>
          </p:cNvCxnSpPr>
          <p:nvPr/>
        </p:nvCxnSpPr>
        <p:spPr bwMode="auto">
          <a:xfrm flipH="1" flipV="1">
            <a:off x="4133851" y="5467350"/>
            <a:ext cx="10582" cy="35560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/>
          <p:cNvSpPr/>
          <p:nvPr/>
        </p:nvSpPr>
        <p:spPr>
          <a:xfrm>
            <a:off x="914401" y="3886200"/>
            <a:ext cx="736162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800" dirty="0"/>
              <a:t>mites</a:t>
            </a:r>
          </a:p>
        </p:txBody>
      </p:sp>
      <p:cxnSp>
        <p:nvCxnSpPr>
          <p:cNvPr id="26" name="Straight Arrow Connector 18"/>
          <p:cNvCxnSpPr>
            <a:cxnSpLocks noChangeShapeType="1"/>
          </p:cNvCxnSpPr>
          <p:nvPr/>
        </p:nvCxnSpPr>
        <p:spPr bwMode="auto">
          <a:xfrm flipH="1" flipV="1">
            <a:off x="3297768" y="5435600"/>
            <a:ext cx="893232" cy="965200"/>
          </a:xfrm>
          <a:prstGeom prst="straightConnector1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7"/>
          <p:cNvSpPr/>
          <p:nvPr/>
        </p:nvSpPr>
        <p:spPr>
          <a:xfrm>
            <a:off x="3909483" y="6324600"/>
            <a:ext cx="2211889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800" dirty="0"/>
              <a:t>bat wing membrane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3904539" cy="52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b. </a:t>
            </a:r>
            <a:r>
              <a:rPr lang="en-US" i="1"/>
              <a:t>Notoedres </a:t>
            </a:r>
            <a:r>
              <a:rPr lang="en-US"/>
              <a:t>species</a:t>
            </a:r>
          </a:p>
          <a:p>
            <a:pPr>
              <a:buFont typeface="Arial" charset="0"/>
              <a:buNone/>
            </a:pPr>
            <a:r>
              <a:rPr lang="en-US"/>
              <a:t>Most species of </a:t>
            </a:r>
            <a:r>
              <a:rPr lang="en-US" i="1"/>
              <a:t>Notoedres</a:t>
            </a:r>
          </a:p>
          <a:p>
            <a:pPr>
              <a:buFont typeface="Arial" charset="0"/>
              <a:buNone/>
            </a:pPr>
            <a:r>
              <a:rPr lang="en-US"/>
              <a:t>occur on bats, but one </a:t>
            </a:r>
          </a:p>
          <a:p>
            <a:pPr>
              <a:buFont typeface="Arial" charset="0"/>
              <a:buNone/>
            </a:pPr>
            <a:r>
              <a:rPr lang="en-US"/>
              <a:t>small lineage has host-</a:t>
            </a:r>
          </a:p>
          <a:p>
            <a:pPr>
              <a:buFont typeface="Arial" charset="0"/>
              <a:buNone/>
            </a:pPr>
            <a:r>
              <a:rPr lang="en-US"/>
              <a:t>shifted onto rodents and</a:t>
            </a:r>
          </a:p>
          <a:p>
            <a:pPr>
              <a:buFont typeface="Arial" charset="0"/>
              <a:buNone/>
            </a:pPr>
            <a:r>
              <a:rPr lang="en-US"/>
              <a:t>small carnivores.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AutoNum type="arabicParenR"/>
            </a:pPr>
            <a:r>
              <a:rPr lang="en-US" i="1"/>
              <a:t>Notoedres cati</a:t>
            </a:r>
          </a:p>
          <a:p>
            <a:r>
              <a:rPr lang="en-US"/>
              <a:t>Parasitizes Felidae and</a:t>
            </a:r>
          </a:p>
          <a:p>
            <a:r>
              <a:rPr lang="en-US"/>
              <a:t>Viverridae, also on rabbits.</a:t>
            </a:r>
          </a:p>
        </p:txBody>
      </p:sp>
      <p:pic>
        <p:nvPicPr>
          <p:cNvPr id="67587" name="Picture 7" descr="Notoedres cati fem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-28871"/>
            <a:ext cx="2786635" cy="406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2" descr="Notoedres in cat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76688"/>
            <a:ext cx="42354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13"/>
          <p:cNvSpPr txBox="1">
            <a:spLocks noChangeArrowheads="1"/>
          </p:cNvSpPr>
          <p:nvPr/>
        </p:nvSpPr>
        <p:spPr bwMode="auto">
          <a:xfrm>
            <a:off x="4648201" y="2743201"/>
            <a:ext cx="1619236" cy="6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N. </a:t>
            </a:r>
            <a:r>
              <a:rPr lang="en-US" sz="1800" i="1" dirty="0" err="1"/>
              <a:t>cati</a:t>
            </a:r>
            <a:r>
              <a:rPr lang="en-US" sz="1800" i="1" dirty="0"/>
              <a:t> </a:t>
            </a:r>
            <a:r>
              <a:rPr lang="en-US" sz="1800" dirty="0"/>
              <a:t>female</a:t>
            </a:r>
          </a:p>
          <a:p>
            <a:r>
              <a:rPr lang="en-US" sz="1800" dirty="0"/>
              <a:t>dorsum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212725" y="352426"/>
            <a:ext cx="3469199" cy="52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/>
              <a:t>Sarcoptidae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Important taxa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b. </a:t>
            </a:r>
            <a:r>
              <a:rPr lang="en-US" i="1" dirty="0" err="1"/>
              <a:t>Notoedres</a:t>
            </a:r>
            <a:r>
              <a:rPr lang="en-US" i="1" dirty="0"/>
              <a:t> </a:t>
            </a:r>
            <a:r>
              <a:rPr lang="en-US" dirty="0"/>
              <a:t>species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2) </a:t>
            </a:r>
            <a:r>
              <a:rPr lang="en-US" i="1" dirty="0"/>
              <a:t>N. </a:t>
            </a:r>
            <a:r>
              <a:rPr lang="en-US" i="1" dirty="0" err="1"/>
              <a:t>muris</a:t>
            </a:r>
            <a:r>
              <a:rPr lang="en-US" i="1" dirty="0"/>
              <a:t> </a:t>
            </a:r>
            <a:r>
              <a:rPr lang="en-US" dirty="0"/>
              <a:t>on </a:t>
            </a:r>
            <a:r>
              <a:rPr lang="en-US" dirty="0" err="1"/>
              <a:t>muroid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rodents (Holarctic)</a:t>
            </a:r>
          </a:p>
          <a:p>
            <a:pPr>
              <a:buFont typeface="Arial" charset="0"/>
              <a:buNone/>
            </a:pPr>
            <a:r>
              <a:rPr lang="en-US" dirty="0"/>
              <a:t>3) </a:t>
            </a:r>
            <a:r>
              <a:rPr lang="en-US" i="1" dirty="0"/>
              <a:t>N. </a:t>
            </a:r>
            <a:r>
              <a:rPr lang="en-US" i="1" dirty="0" err="1"/>
              <a:t>oudemansi</a:t>
            </a:r>
            <a:r>
              <a:rPr lang="en-US" i="1" dirty="0"/>
              <a:t> </a:t>
            </a:r>
            <a:r>
              <a:rPr lang="en-US" dirty="0"/>
              <a:t>on</a:t>
            </a:r>
          </a:p>
          <a:p>
            <a:pPr>
              <a:buFont typeface="Arial" charset="0"/>
              <a:buNone/>
            </a:pPr>
            <a:r>
              <a:rPr lang="en-US" dirty="0"/>
              <a:t>r</a:t>
            </a:r>
            <a:r>
              <a:rPr lang="en-US" dirty="0" smtClean="0"/>
              <a:t>ats</a:t>
            </a:r>
            <a:r>
              <a:rPr lang="en-US" dirty="0"/>
              <a:t>, hedgehogs (Africa)</a:t>
            </a:r>
          </a:p>
          <a:p>
            <a:pPr>
              <a:buFont typeface="Arial" charset="0"/>
              <a:buNone/>
            </a:pPr>
            <a:r>
              <a:rPr lang="en-US" dirty="0"/>
              <a:t>4) </a:t>
            </a:r>
            <a:r>
              <a:rPr lang="en-US" i="1" dirty="0"/>
              <a:t>N. </a:t>
            </a:r>
            <a:r>
              <a:rPr lang="en-US" i="1" dirty="0" err="1"/>
              <a:t>pseudomuris</a:t>
            </a:r>
            <a:r>
              <a:rPr lang="en-US" i="1" dirty="0"/>
              <a:t> </a:t>
            </a:r>
            <a:r>
              <a:rPr lang="en-US" dirty="0"/>
              <a:t>on</a:t>
            </a:r>
          </a:p>
          <a:p>
            <a:pPr>
              <a:buFont typeface="Arial" charset="0"/>
              <a:buNone/>
            </a:pPr>
            <a:r>
              <a:rPr lang="en-US" dirty="0"/>
              <a:t>house mice (Asia)</a:t>
            </a:r>
          </a:p>
          <a:p>
            <a:pPr>
              <a:buFont typeface="Arial" charset="0"/>
              <a:buNone/>
            </a:pPr>
            <a:r>
              <a:rPr lang="en-US" dirty="0"/>
              <a:t>5) </a:t>
            </a:r>
            <a:r>
              <a:rPr lang="en-US" i="1" dirty="0"/>
              <a:t>N. </a:t>
            </a:r>
            <a:r>
              <a:rPr lang="en-US" i="1" dirty="0" err="1"/>
              <a:t>pahangi</a:t>
            </a:r>
            <a:r>
              <a:rPr lang="en-US" i="1" dirty="0"/>
              <a:t> </a:t>
            </a:r>
            <a:r>
              <a:rPr lang="en-US" dirty="0"/>
              <a:t>on rats</a:t>
            </a:r>
          </a:p>
          <a:p>
            <a:pPr>
              <a:buFont typeface="Arial" charset="0"/>
              <a:buNone/>
            </a:pPr>
            <a:r>
              <a:rPr lang="en-US" dirty="0"/>
              <a:t>(Asia, Africa)</a:t>
            </a:r>
          </a:p>
        </p:txBody>
      </p:sp>
      <p:sp>
        <p:nvSpPr>
          <p:cNvPr id="69635" name="Text Box 15"/>
          <p:cNvSpPr txBox="1">
            <a:spLocks noChangeArrowheads="1"/>
          </p:cNvSpPr>
          <p:nvPr/>
        </p:nvSpPr>
        <p:spPr bwMode="auto">
          <a:xfrm>
            <a:off x="4800601" y="5638801"/>
            <a:ext cx="3881439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N. </a:t>
            </a:r>
            <a:r>
              <a:rPr lang="en-US" sz="1800" i="1" dirty="0" err="1"/>
              <a:t>muris</a:t>
            </a:r>
            <a:r>
              <a:rPr lang="en-US" sz="1800" i="1" dirty="0"/>
              <a:t> </a:t>
            </a:r>
            <a:r>
              <a:rPr lang="en-US" sz="1800" dirty="0"/>
              <a:t>vertical burrows in rat skin.</a:t>
            </a:r>
          </a:p>
        </p:txBody>
      </p:sp>
      <p:pic>
        <p:nvPicPr>
          <p:cNvPr id="69636" name="Picture 8" descr="Notoedres muris lesi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457200"/>
            <a:ext cx="5410200" cy="50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212725" y="352425"/>
            <a:ext cx="3280595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/>
              <a:t>Family Sarcoptidae</a:t>
            </a:r>
          </a:p>
          <a:p>
            <a:pPr>
              <a:buFont typeface="Arial" charset="0"/>
              <a:buNone/>
            </a:pPr>
            <a:r>
              <a:rPr lang="en-US"/>
              <a:t>Important taxa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b. </a:t>
            </a:r>
            <a:r>
              <a:rPr lang="en-US" i="1"/>
              <a:t>Notoedres </a:t>
            </a:r>
            <a:r>
              <a:rPr lang="en-US"/>
              <a:t>species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6) </a:t>
            </a:r>
            <a:r>
              <a:rPr lang="en-US" i="1"/>
              <a:t>N. centrifera </a:t>
            </a:r>
            <a:r>
              <a:rPr lang="en-US"/>
              <a:t>on</a:t>
            </a:r>
          </a:p>
          <a:p>
            <a:pPr>
              <a:buFont typeface="Arial" charset="0"/>
              <a:buNone/>
            </a:pPr>
            <a:r>
              <a:rPr lang="en-US"/>
              <a:t>squirrels, chipmunks &amp;</a:t>
            </a:r>
          </a:p>
          <a:p>
            <a:pPr>
              <a:buFont typeface="Arial" charset="0"/>
              <a:buNone/>
            </a:pPr>
            <a:r>
              <a:rPr lang="en-US"/>
              <a:t>porcupines (Nearctic</a:t>
            </a:r>
          </a:p>
          <a:p>
            <a:pPr>
              <a:buFont typeface="Arial" charset="0"/>
              <a:buNone/>
            </a:pPr>
            <a:r>
              <a:rPr lang="en-US"/>
              <a:t>? Asia)</a:t>
            </a:r>
          </a:p>
        </p:txBody>
      </p:sp>
      <p:sp>
        <p:nvSpPr>
          <p:cNvPr id="71683" name="Text Box 15"/>
          <p:cNvSpPr txBox="1">
            <a:spLocks noChangeArrowheads="1"/>
          </p:cNvSpPr>
          <p:nvPr/>
        </p:nvSpPr>
        <p:spPr bwMode="auto">
          <a:xfrm>
            <a:off x="4114800" y="2438400"/>
            <a:ext cx="2291626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N. </a:t>
            </a:r>
            <a:r>
              <a:rPr lang="en-US" sz="1800" i="1" dirty="0" err="1"/>
              <a:t>centrifera</a:t>
            </a:r>
            <a:r>
              <a:rPr lang="en-US" sz="1800" i="1" dirty="0"/>
              <a:t> </a:t>
            </a:r>
            <a:r>
              <a:rPr lang="en-US" sz="1800" dirty="0"/>
              <a:t>burrow.</a:t>
            </a:r>
          </a:p>
        </p:txBody>
      </p:sp>
      <p:pic>
        <p:nvPicPr>
          <p:cNvPr id="71684" name="Picture 9" descr="mangy squirr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759070"/>
            <a:ext cx="4191000" cy="309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0" descr="Notoedres centrifera burrow entran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1"/>
            <a:ext cx="28987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 descr="Notoedres centrifera burr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76200"/>
            <a:ext cx="23622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5"/>
          <p:cNvSpPr>
            <a:spLocks noChangeShapeType="1"/>
          </p:cNvSpPr>
          <p:nvPr/>
        </p:nvSpPr>
        <p:spPr bwMode="auto">
          <a:xfrm flipV="1">
            <a:off x="5105400" y="1447800"/>
            <a:ext cx="228600" cy="304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873346" y="3124201"/>
            <a:ext cx="2270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N. </a:t>
            </a:r>
            <a:r>
              <a:rPr lang="en-US" sz="1800" i="1" dirty="0" err="1"/>
              <a:t>centrifera</a:t>
            </a:r>
            <a:r>
              <a:rPr lang="en-US" sz="1800" i="1" dirty="0"/>
              <a:t> </a:t>
            </a:r>
            <a:r>
              <a:rPr lang="en-US" sz="1800" dirty="0"/>
              <a:t>lesion mounted on slide.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7543800" y="1676400"/>
            <a:ext cx="381000" cy="76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7467600" y="1219200"/>
            <a:ext cx="228600" cy="152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05600" y="1295401"/>
            <a:ext cx="1092422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mite eggs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212725" y="352426"/>
            <a:ext cx="4637879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/>
              <a:t>Sarcoptidae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Important taxa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c. </a:t>
            </a:r>
            <a:r>
              <a:rPr lang="en-US" i="1" dirty="0" err="1"/>
              <a:t>Trixacarus</a:t>
            </a:r>
            <a:r>
              <a:rPr lang="en-US" i="1" dirty="0"/>
              <a:t> </a:t>
            </a:r>
            <a:r>
              <a:rPr lang="en-US" dirty="0"/>
              <a:t>species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/>
              <a:t>T. </a:t>
            </a:r>
            <a:r>
              <a:rPr lang="en-US" i="1" dirty="0" err="1"/>
              <a:t>diversus</a:t>
            </a:r>
            <a:r>
              <a:rPr lang="en-US" i="1" dirty="0"/>
              <a:t> </a:t>
            </a:r>
            <a:r>
              <a:rPr lang="en-US" dirty="0"/>
              <a:t>occurs on </a:t>
            </a:r>
          </a:p>
          <a:p>
            <a:pPr>
              <a:buFont typeface="Arial" charset="0"/>
              <a:buNone/>
            </a:pPr>
            <a:r>
              <a:rPr lang="en-US" dirty="0"/>
              <a:t>commensal rats (and can</a:t>
            </a:r>
          </a:p>
          <a:p>
            <a:pPr>
              <a:buFont typeface="Arial" charset="0"/>
              <a:buNone/>
            </a:pPr>
            <a:r>
              <a:rPr lang="en-US" dirty="0"/>
              <a:t>cause damage in lab colonies).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/>
              <a:t>T. </a:t>
            </a:r>
            <a:r>
              <a:rPr lang="en-US" i="1" dirty="0" err="1"/>
              <a:t>caviae</a:t>
            </a:r>
            <a:r>
              <a:rPr lang="en-US" i="1" dirty="0"/>
              <a:t> </a:t>
            </a:r>
            <a:r>
              <a:rPr lang="en-US" dirty="0"/>
              <a:t>parasitizes guinea pigs</a:t>
            </a:r>
          </a:p>
          <a:p>
            <a:pPr>
              <a:buFont typeface="Arial" charset="0"/>
              <a:buNone/>
            </a:pPr>
            <a:r>
              <a:rPr lang="en-US" dirty="0"/>
              <a:t>and causes a mange condition.</a:t>
            </a:r>
          </a:p>
        </p:txBody>
      </p:sp>
      <p:pic>
        <p:nvPicPr>
          <p:cNvPr id="73731" name="Picture 1" descr="Trixacarus mang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3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3505200"/>
            <a:ext cx="4455066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800" dirty="0"/>
              <a:t>guinea pig infested with </a:t>
            </a:r>
            <a:r>
              <a:rPr lang="en-US" sz="1800" i="1" dirty="0" err="1"/>
              <a:t>Trixacarus</a:t>
            </a:r>
            <a:r>
              <a:rPr lang="en-US" sz="1800" i="1" dirty="0"/>
              <a:t> </a:t>
            </a:r>
            <a:r>
              <a:rPr lang="en-US" sz="1800" i="1" dirty="0" err="1"/>
              <a:t>caviae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4894560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in skin</a:t>
            </a:r>
          </a:p>
          <a:p>
            <a:r>
              <a:rPr lang="en-US" dirty="0"/>
              <a:t>2. Family </a:t>
            </a:r>
            <a:r>
              <a:rPr lang="en-US" dirty="0" err="1"/>
              <a:t>Rhyncoptidae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Species of </a:t>
            </a:r>
            <a:r>
              <a:rPr lang="en-US" dirty="0" err="1"/>
              <a:t>Rhyncoptidae</a:t>
            </a:r>
            <a:r>
              <a:rPr lang="en-US" dirty="0"/>
              <a:t> </a:t>
            </a:r>
          </a:p>
          <a:p>
            <a:pPr>
              <a:buFont typeface="Arial" charset="0"/>
              <a:buNone/>
            </a:pPr>
            <a:r>
              <a:rPr lang="en-US" dirty="0"/>
              <a:t>inhabit the hair follicles of</a:t>
            </a:r>
          </a:p>
          <a:p>
            <a:pPr>
              <a:buFont typeface="Arial" charset="0"/>
              <a:buNone/>
            </a:pPr>
            <a:r>
              <a:rPr lang="en-US" dirty="0"/>
              <a:t>shrew opossums (</a:t>
            </a:r>
            <a:r>
              <a:rPr lang="en-US" dirty="0" err="1"/>
              <a:t>Caenolestidae</a:t>
            </a:r>
            <a:r>
              <a:rPr lang="en-US" dirty="0"/>
              <a:t>),</a:t>
            </a:r>
          </a:p>
          <a:p>
            <a:pPr>
              <a:buFont typeface="Arial" charset="0"/>
              <a:buNone/>
            </a:pPr>
            <a:r>
              <a:rPr lang="en-US" dirty="0"/>
              <a:t>primates, African porcupines,</a:t>
            </a:r>
          </a:p>
          <a:p>
            <a:pPr>
              <a:buFont typeface="Arial" charset="0"/>
              <a:buNone/>
            </a:pPr>
            <a:r>
              <a:rPr lang="en-US" dirty="0"/>
              <a:t>bears &amp; raccoons. </a:t>
            </a:r>
            <a:r>
              <a:rPr lang="en-US" dirty="0" smtClean="0"/>
              <a:t>Only species of</a:t>
            </a:r>
          </a:p>
          <a:p>
            <a:pPr>
              <a:buFont typeface="Arial" charset="0"/>
              <a:buNone/>
            </a:pPr>
            <a:r>
              <a:rPr lang="en-US" i="1" dirty="0" err="1" smtClean="0"/>
              <a:t>Ursicoptes</a:t>
            </a:r>
            <a:r>
              <a:rPr lang="en-US" dirty="0" smtClean="0"/>
              <a:t> on bears</a:t>
            </a:r>
          </a:p>
          <a:p>
            <a:pPr>
              <a:buFont typeface="Arial" charset="0"/>
              <a:buNone/>
            </a:pPr>
            <a:r>
              <a:rPr lang="en-US" dirty="0"/>
              <a:t>a</a:t>
            </a:r>
            <a:r>
              <a:rPr lang="en-US" dirty="0" smtClean="0"/>
              <a:t>nd raccoons are</a:t>
            </a:r>
          </a:p>
          <a:p>
            <a:pPr>
              <a:buFont typeface="Arial" charset="0"/>
              <a:buNone/>
            </a:pPr>
            <a:r>
              <a:rPr lang="en-US" dirty="0"/>
              <a:t>k</a:t>
            </a:r>
            <a:r>
              <a:rPr lang="en-US" dirty="0" smtClean="0"/>
              <a:t>nown to be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pathogenic.</a:t>
            </a:r>
          </a:p>
        </p:txBody>
      </p:sp>
      <p:sp>
        <p:nvSpPr>
          <p:cNvPr id="77827" name="Text Box 15"/>
          <p:cNvSpPr txBox="1">
            <a:spLocks noChangeArrowheads="1"/>
          </p:cNvSpPr>
          <p:nvPr/>
        </p:nvSpPr>
        <p:spPr bwMode="auto">
          <a:xfrm>
            <a:off x="6351588" y="4648200"/>
            <a:ext cx="2792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 dirty="0" err="1"/>
              <a:t>Saimirioptes</a:t>
            </a:r>
            <a:r>
              <a:rPr lang="en-US" sz="1800" i="1" dirty="0"/>
              <a:t> </a:t>
            </a:r>
            <a:r>
              <a:rPr lang="en-US" sz="1800" i="1" dirty="0" err="1"/>
              <a:t>hershkovitzi</a:t>
            </a:r>
            <a:endParaRPr lang="en-US" sz="1800" i="1" dirty="0"/>
          </a:p>
          <a:p>
            <a:pPr algn="ctr"/>
            <a:r>
              <a:rPr lang="en-US" sz="1800" i="1" dirty="0"/>
              <a:t> </a:t>
            </a:r>
            <a:r>
              <a:rPr lang="en-US" sz="1800" dirty="0"/>
              <a:t>from monkey.</a:t>
            </a:r>
          </a:p>
        </p:txBody>
      </p:sp>
      <p:sp>
        <p:nvSpPr>
          <p:cNvPr id="77828" name="Text Box 15"/>
          <p:cNvSpPr txBox="1">
            <a:spLocks noChangeArrowheads="1"/>
          </p:cNvSpPr>
          <p:nvPr/>
        </p:nvSpPr>
        <p:spPr bwMode="auto">
          <a:xfrm>
            <a:off x="1600200" y="6019800"/>
            <a:ext cx="1576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Rhyncoptes</a:t>
            </a:r>
            <a:endParaRPr lang="en-US" sz="1800"/>
          </a:p>
          <a:p>
            <a:r>
              <a:rPr lang="en-US" sz="1800"/>
              <a:t>from monkey.</a:t>
            </a:r>
          </a:p>
        </p:txBody>
      </p:sp>
      <p:pic>
        <p:nvPicPr>
          <p:cNvPr id="77829" name="Picture 9" descr="Saimirioptes hershkovitz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3048000" cy="462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 descr="Rhyncoptes fema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52814"/>
            <a:ext cx="27432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lgoidea tre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5401"/>
            <a:ext cx="5299364" cy="6858000"/>
          </a:xfrm>
          <a:prstGeom prst="rect">
            <a:avLst/>
          </a:prstGeom>
        </p:spPr>
      </p:pic>
      <p:pic>
        <p:nvPicPr>
          <p:cNvPr id="4" name="Picture 3" descr="Analgoidea tre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6" y="533401"/>
            <a:ext cx="5299364" cy="6858000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057401" y="152400"/>
            <a:ext cx="553917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r>
              <a:rPr lang="en-US" dirty="0" smtClean="0"/>
              <a:t> (2 of 2)</a:t>
            </a:r>
            <a:endParaRPr lang="en-US" dirty="0"/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152400" y="6019800"/>
            <a:ext cx="881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Sarcoptoid</a:t>
            </a:r>
            <a:r>
              <a:rPr lang="en-US" sz="1800" dirty="0"/>
              <a:t> taxa cluster in with 3 different </a:t>
            </a:r>
            <a:r>
              <a:rPr lang="en-US" sz="1800" dirty="0" err="1"/>
              <a:t>Analgoid</a:t>
            </a:r>
            <a:r>
              <a:rPr lang="en-US" sz="1800" dirty="0"/>
              <a:t> lineages, suggesting multiple host </a:t>
            </a:r>
          </a:p>
          <a:p>
            <a:r>
              <a:rPr lang="en-US" sz="1800" dirty="0"/>
              <a:t>shifts from bird to mammal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56778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85271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9296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06597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856168" y="250761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083555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91200" y="534603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1" y="5257800"/>
            <a:ext cx="1545748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Mammal mites</a:t>
            </a:r>
          </a:p>
        </p:txBody>
      </p:sp>
    </p:spTree>
    <p:extLst>
      <p:ext uri="{BB962C8B-B14F-4D97-AF65-F5344CB8AC3E}">
        <p14:creationId xmlns:p14="http://schemas.microsoft.com/office/powerpoint/2010/main" val="136650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5" name="Picture 10" descr="Labidocarpellus eonycte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3927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46" name="Picture 14" descr="BMOC 93-1010-001_Listrophorus_squamife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0"/>
            <a:ext cx="23479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7" name="Text Box 3"/>
          <p:cNvSpPr txBox="1">
            <a:spLocks noChangeArrowheads="1"/>
          </p:cNvSpPr>
          <p:nvPr/>
        </p:nvSpPr>
        <p:spPr bwMode="auto">
          <a:xfrm>
            <a:off x="1866901" y="838200"/>
            <a:ext cx="2209800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b="0" baseline="-25000" smtClean="0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28601" y="-381000"/>
            <a:ext cx="8915400" cy="1104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4" rIns="92065" bIns="46034" anchor="ctr"/>
          <a:lstStyle/>
          <a:p>
            <a:pPr marL="449217" indent="-449217">
              <a:defRPr/>
            </a:pPr>
            <a:endParaRPr kumimoji="1" lang="en-US" sz="4400" u="sng">
              <a:solidFill>
                <a:srgbClr val="FFCC66"/>
              </a:solidFill>
              <a:latin typeface="Times" charset="0"/>
              <a:cs typeface="Times" charset="0"/>
            </a:endParaRPr>
          </a:p>
        </p:txBody>
      </p:sp>
      <p:pic>
        <p:nvPicPr>
          <p:cNvPr id="518149" name="Picture 7" descr="Chirodiscoides_interruptusMont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0"/>
            <a:ext cx="41386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4929076" y="4874573"/>
            <a:ext cx="2201975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r">
              <a:defRPr/>
            </a:pPr>
            <a:r>
              <a:rPr lang="en-US" sz="1200" i="1">
                <a:solidFill>
                  <a:srgbClr val="0000FF"/>
                </a:solidFill>
                <a:latin typeface="Lucida Grande" charset="0"/>
              </a:rPr>
              <a:t>Chirodiscoides interruptus</a:t>
            </a:r>
            <a:endParaRPr lang="en-US" sz="1200">
              <a:solidFill>
                <a:srgbClr val="0000FF"/>
              </a:solidFill>
              <a:latin typeface="Lucida Grande" charset="0"/>
            </a:endParaRPr>
          </a:p>
          <a:p>
            <a:pPr algn="r">
              <a:defRPr/>
            </a:pPr>
            <a:r>
              <a:rPr lang="en-US" sz="1200">
                <a:solidFill>
                  <a:srgbClr val="0000FF"/>
                </a:solidFill>
                <a:latin typeface="Lucida Grande" charset="0"/>
              </a:rPr>
              <a:t>(Atopomelidae)</a:t>
            </a: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3848101" y="4379273"/>
            <a:ext cx="2217654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>
              <a:defRPr/>
            </a:pPr>
            <a:r>
              <a:rPr lang="en-US" sz="1200" i="1" dirty="0" err="1">
                <a:solidFill>
                  <a:srgbClr val="0000FF"/>
                </a:solidFill>
                <a:latin typeface="Lucida Grande" charset="0"/>
              </a:rPr>
              <a:t>Labidocarpellus</a:t>
            </a:r>
            <a:r>
              <a:rPr lang="en-US" sz="1200" i="1" dirty="0">
                <a:solidFill>
                  <a:srgbClr val="000000"/>
                </a:solidFill>
                <a:latin typeface="Lucida Grande" charset="0"/>
              </a:rPr>
              <a:t> </a:t>
            </a:r>
            <a:r>
              <a:rPr lang="en-US" sz="1200" i="1" dirty="0" err="1">
                <a:solidFill>
                  <a:srgbClr val="0000FF"/>
                </a:solidFill>
                <a:latin typeface="Lucida Grande" charset="0"/>
              </a:rPr>
              <a:t>eonycteris</a:t>
            </a:r>
            <a:endParaRPr lang="en-US" sz="1200" i="1" dirty="0">
              <a:solidFill>
                <a:srgbClr val="0000FF"/>
              </a:solidFill>
              <a:latin typeface="Lucida Grande" charset="0"/>
            </a:endParaRPr>
          </a:p>
          <a:p>
            <a:pPr>
              <a:defRPr/>
            </a:pPr>
            <a:r>
              <a:rPr lang="en-US" sz="1200" dirty="0">
                <a:solidFill>
                  <a:srgbClr val="0000FF"/>
                </a:solidFill>
                <a:latin typeface="Lucida Grande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Lucida Grande" charset="0"/>
              </a:rPr>
              <a:t>Chirodiscidae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</a:rPr>
              <a:t>)</a:t>
            </a: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-39758" y="5103173"/>
            <a:ext cx="2117867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ctr">
              <a:defRPr/>
            </a:pPr>
            <a:r>
              <a:rPr lang="en-US" sz="1200" i="1" dirty="0" err="1">
                <a:solidFill>
                  <a:srgbClr val="0000FF"/>
                </a:solidFill>
                <a:latin typeface="Lucida Grande" charset="0"/>
              </a:rPr>
              <a:t>Listrophorus</a:t>
            </a:r>
            <a:r>
              <a:rPr lang="en-US" sz="1200" i="1" dirty="0">
                <a:solidFill>
                  <a:srgbClr val="0000FF"/>
                </a:solidFill>
                <a:latin typeface="Lucida Grande" charset="0"/>
              </a:rPr>
              <a:t> </a:t>
            </a:r>
            <a:r>
              <a:rPr lang="en-US" sz="1200" i="1" dirty="0" err="1">
                <a:solidFill>
                  <a:srgbClr val="0000FF"/>
                </a:solidFill>
                <a:latin typeface="Lucida Grande" charset="0"/>
              </a:rPr>
              <a:t>squamiferus</a:t>
            </a:r>
            <a:endParaRPr lang="en-US" sz="1200" dirty="0">
              <a:solidFill>
                <a:srgbClr val="0000FF"/>
              </a:solidFill>
              <a:latin typeface="Lucida Grande" charset="0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0000FF"/>
                </a:solidFill>
                <a:latin typeface="Lucida Grande" charset="0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Lucida Grande" charset="0"/>
              </a:rPr>
              <a:t>Listrophoridae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</a:rPr>
              <a:t>)</a:t>
            </a: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pPr algn="ctr">
              <a:defRPr/>
            </a:pPr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152400" y="5715000"/>
            <a:ext cx="8991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 lIns="92065" tIns="46034" rIns="92065" bIns="46034" anchor="ctr"/>
          <a:lstStyle/>
          <a:p>
            <a:pPr>
              <a:defRPr/>
            </a:pPr>
            <a:r>
              <a:rPr kumimoji="1" lang="en-US" sz="2300" b="1">
                <a:solidFill>
                  <a:srgbClr val="0000FF"/>
                </a:solidFill>
                <a:latin typeface="Times New Roman" charset="0"/>
              </a:rPr>
              <a:t>Fur mites</a:t>
            </a:r>
            <a:r>
              <a:rPr kumimoji="1" lang="en-US" sz="2300">
                <a:solidFill>
                  <a:srgbClr val="0000FF"/>
                </a:solidFill>
                <a:latin typeface="Times New Roman" charset="0"/>
              </a:rPr>
              <a:t> (families Listrophoridae, Atopomelidae, and Chirodiscidae) are presumably monophyletic, specialized for life on hair shafts feeding on sebaceous materials and generally causing no damage to the hair. </a:t>
            </a:r>
            <a:br>
              <a:rPr kumimoji="1" lang="en-US" sz="2300">
                <a:solidFill>
                  <a:srgbClr val="0000FF"/>
                </a:solidFill>
                <a:latin typeface="Times New Roman" charset="0"/>
              </a:rPr>
            </a:br>
            <a:endParaRPr kumimoji="1" lang="en-US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58385" name="Comment 17"/>
          <p:cNvSpPr>
            <a:spLocks noChangeArrowheads="1"/>
          </p:cNvSpPr>
          <p:nvPr/>
        </p:nvSpPr>
        <p:spPr bwMode="auto">
          <a:xfrm>
            <a:off x="10287000" y="1219200"/>
            <a:ext cx="3276600" cy="527050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sz="1400">
                <a:solidFill>
                  <a:srgbClr val="009900"/>
                </a:solidFill>
                <a:latin typeface="Times" charset="0"/>
                <a:sym typeface="Symbol" charset="0"/>
              </a:rPr>
              <a:t>Now am going to introduce you to some groups of Psoroptidia.</a:t>
            </a:r>
          </a:p>
        </p:txBody>
      </p:sp>
    </p:spTree>
    <p:extLst>
      <p:ext uri="{BB962C8B-B14F-4D97-AF65-F5344CB8AC3E}">
        <p14:creationId xmlns:p14="http://schemas.microsoft.com/office/powerpoint/2010/main" val="373454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3176" y="152401"/>
            <a:ext cx="5025815" cy="600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1. Family </a:t>
            </a:r>
            <a:r>
              <a:rPr lang="en-US" b="1" dirty="0" err="1"/>
              <a:t>Listrophoridae</a:t>
            </a:r>
            <a:endParaRPr lang="en-US" b="1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Species of </a:t>
            </a:r>
            <a:r>
              <a:rPr lang="en-US" dirty="0" err="1"/>
              <a:t>Listrophoridae</a:t>
            </a:r>
            <a:r>
              <a:rPr lang="en-US" dirty="0"/>
              <a:t> </a:t>
            </a:r>
          </a:p>
          <a:p>
            <a:pPr>
              <a:buFont typeface="Arial" charset="0"/>
              <a:buNone/>
            </a:pPr>
            <a:r>
              <a:rPr lang="en-US" dirty="0"/>
              <a:t>inhabit the hair shafts of rodents,</a:t>
            </a:r>
          </a:p>
          <a:p>
            <a:pPr>
              <a:buFont typeface="Arial" charset="0"/>
              <a:buNone/>
            </a:pPr>
            <a:r>
              <a:rPr lang="en-US" dirty="0"/>
              <a:t>insectivores, small carnivores,</a:t>
            </a:r>
          </a:p>
          <a:p>
            <a:pPr>
              <a:buFont typeface="Arial" charset="0"/>
              <a:buNone/>
            </a:pPr>
            <a:r>
              <a:rPr lang="en-US" dirty="0"/>
              <a:t>lagomorphs, and one shrew</a:t>
            </a:r>
          </a:p>
          <a:p>
            <a:pPr>
              <a:buFont typeface="Arial" charset="0"/>
              <a:buNone/>
            </a:pPr>
            <a:r>
              <a:rPr lang="en-US" dirty="0"/>
              <a:t>opossum (!).</a:t>
            </a:r>
          </a:p>
          <a:p>
            <a:pPr>
              <a:buFont typeface="Arial" charset="0"/>
              <a:buNone/>
            </a:pPr>
            <a:r>
              <a:rPr lang="en-US" dirty="0"/>
              <a:t>They are characterized by a</a:t>
            </a:r>
          </a:p>
          <a:p>
            <a:pPr>
              <a:buFont typeface="Arial" charset="0"/>
              <a:buNone/>
            </a:pPr>
            <a:r>
              <a:rPr lang="en-US" dirty="0"/>
              <a:t>projecting </a:t>
            </a:r>
            <a:r>
              <a:rPr lang="en-US" dirty="0" err="1"/>
              <a:t>tectum</a:t>
            </a:r>
            <a:r>
              <a:rPr lang="en-US" dirty="0"/>
              <a:t> covering the</a:t>
            </a:r>
          </a:p>
          <a:p>
            <a:pPr>
              <a:buFont typeface="Arial" charset="0"/>
              <a:buNone/>
            </a:pPr>
            <a:r>
              <a:rPr lang="en-US" dirty="0"/>
              <a:t>gnathosoma and striated clasping</a:t>
            </a:r>
          </a:p>
          <a:p>
            <a:pPr>
              <a:buFont typeface="Arial" charset="0"/>
              <a:buNone/>
            </a:pPr>
            <a:r>
              <a:rPr lang="en-US" dirty="0"/>
              <a:t>membranes arising from </a:t>
            </a:r>
            <a:r>
              <a:rPr lang="en-US" dirty="0" err="1"/>
              <a:t>coxal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fields I and sometimes II.</a:t>
            </a:r>
          </a:p>
          <a:p>
            <a:pPr>
              <a:buFont typeface="Arial" charset="0"/>
              <a:buNone/>
            </a:pPr>
            <a:r>
              <a:rPr lang="en-US" dirty="0"/>
              <a:t>The family occurs worldwide</a:t>
            </a:r>
          </a:p>
          <a:p>
            <a:pPr>
              <a:buFont typeface="Arial" charset="0"/>
              <a:buNone/>
            </a:pPr>
            <a:r>
              <a:rPr lang="en-US" dirty="0"/>
              <a:t>except not in Australia or</a:t>
            </a:r>
          </a:p>
          <a:p>
            <a:pPr>
              <a:buFont typeface="Arial" charset="0"/>
              <a:buNone/>
            </a:pPr>
            <a:r>
              <a:rPr lang="en-US" dirty="0"/>
              <a:t>on native mammals in Madagascar.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372601" y="2667000"/>
            <a:ext cx="4290312" cy="2951391"/>
            <a:chOff x="5082287" y="3754209"/>
            <a:chExt cx="4290312" cy="2951391"/>
          </a:xfrm>
        </p:grpSpPr>
        <p:pic>
          <p:nvPicPr>
            <p:cNvPr id="79877" name="Picture 8" descr="Prolistrophorus bakeri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6" r="12433"/>
            <a:stretch/>
          </p:blipFill>
          <p:spPr bwMode="auto">
            <a:xfrm>
              <a:off x="5082287" y="3754209"/>
              <a:ext cx="4061713" cy="295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78" name="Text Box 15"/>
            <p:cNvSpPr txBox="1">
              <a:spLocks noChangeArrowheads="1"/>
            </p:cNvSpPr>
            <p:nvPr/>
          </p:nvSpPr>
          <p:spPr bwMode="auto">
            <a:xfrm>
              <a:off x="5105400" y="6324600"/>
              <a:ext cx="42671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 err="1"/>
                <a:t>Prolistrophorus</a:t>
              </a:r>
              <a:r>
                <a:rPr lang="en-US" sz="1800" i="1" dirty="0"/>
                <a:t> bakeri </a:t>
              </a:r>
              <a:r>
                <a:rPr lang="en-US" sz="1800" dirty="0"/>
                <a:t>from cotton rat.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934201" y="304801"/>
            <a:ext cx="2438400" cy="5414665"/>
            <a:chOff x="6671733" y="304800"/>
            <a:chExt cx="2438400" cy="5414665"/>
          </a:xfrm>
        </p:grpSpPr>
        <p:sp>
          <p:nvSpPr>
            <p:cNvPr id="79875" name="Text Box 15"/>
            <p:cNvSpPr txBox="1">
              <a:spLocks noChangeArrowheads="1"/>
            </p:cNvSpPr>
            <p:nvPr/>
          </p:nvSpPr>
          <p:spPr bwMode="auto">
            <a:xfrm>
              <a:off x="6931329" y="5257800"/>
              <a:ext cx="19078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200" i="1" dirty="0" err="1"/>
                <a:t>Listrophorus</a:t>
              </a:r>
              <a:r>
                <a:rPr lang="en-US" sz="1200" i="1" dirty="0"/>
                <a:t> </a:t>
              </a:r>
              <a:r>
                <a:rPr lang="en-US" sz="1200" i="1" dirty="0" err="1"/>
                <a:t>pitymys</a:t>
              </a:r>
              <a:r>
                <a:rPr lang="en-US" sz="1200" i="1" dirty="0"/>
                <a:t>  </a:t>
              </a:r>
              <a:r>
                <a:rPr lang="en-US" sz="1200" dirty="0"/>
                <a:t>from vole.</a:t>
              </a:r>
            </a:p>
          </p:txBody>
        </p:sp>
        <p:pic>
          <p:nvPicPr>
            <p:cNvPr id="79876" name="Picture 7" descr="Listrophorus pitymy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4" t="14285" r="11392" b="10760"/>
            <a:stretch/>
          </p:blipFill>
          <p:spPr bwMode="auto">
            <a:xfrm rot="16200000">
              <a:off x="5742432" y="2130552"/>
              <a:ext cx="4343400" cy="191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71733" y="3048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charset="0"/>
                <a:buNone/>
              </a:pPr>
              <a:r>
                <a:rPr lang="en-US" sz="1600" dirty="0" err="1">
                  <a:solidFill>
                    <a:srgbClr val="0000FF"/>
                  </a:solidFill>
                </a:rPr>
                <a:t>tectum</a:t>
              </a:r>
              <a:r>
                <a:rPr lang="en-US" sz="1600" dirty="0">
                  <a:solidFill>
                    <a:srgbClr val="0000FF"/>
                  </a:solidFill>
                </a:rPr>
                <a:t> covering the gnathosoma</a:t>
              </a: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rot="16200000" flipH="1">
              <a:off x="7511209" y="934291"/>
              <a:ext cx="369405" cy="21532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4" descr="BMOC 93-1010-001_Listrophorus_squamife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914400"/>
            <a:ext cx="23479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044914" y="6320135"/>
            <a:ext cx="2117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ctr">
              <a:defRPr/>
            </a:pPr>
            <a:r>
              <a:rPr lang="en-US" sz="1200" i="1" dirty="0" err="1">
                <a:latin typeface="Lucida Grande" charset="0"/>
              </a:rPr>
              <a:t>Listrophorus</a:t>
            </a:r>
            <a:r>
              <a:rPr lang="en-US" sz="1200" i="1" dirty="0">
                <a:latin typeface="Lucida Grande" charset="0"/>
              </a:rPr>
              <a:t> </a:t>
            </a:r>
            <a:r>
              <a:rPr lang="en-US" sz="1200" i="1" dirty="0" err="1">
                <a:latin typeface="Lucida Grande" charset="0"/>
              </a:rPr>
              <a:t>squamiferus</a:t>
            </a:r>
            <a:endParaRPr lang="en-US" sz="1200" dirty="0">
              <a:latin typeface="Lucida Grande" charset="0"/>
            </a:endParaRPr>
          </a:p>
          <a:p>
            <a:pPr algn="ctr">
              <a:defRPr/>
            </a:pPr>
            <a:r>
              <a:rPr lang="en-US" sz="1200" dirty="0">
                <a:latin typeface="Lucida Grande" charset="0"/>
              </a:rPr>
              <a:t>(</a:t>
            </a:r>
            <a:r>
              <a:rPr lang="en-US" sz="1200" dirty="0" err="1">
                <a:latin typeface="Lucida Grande" charset="0"/>
              </a:rPr>
              <a:t>Listrophoridae</a:t>
            </a:r>
            <a:r>
              <a:rPr lang="en-US" sz="1200" dirty="0">
                <a:latin typeface="Lucida Grande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0"/>
            <a:ext cx="2362200" cy="92333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buFont typeface="Arial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striated clasping</a:t>
            </a:r>
          </a:p>
          <a:p>
            <a:pPr>
              <a:buFont typeface="Arial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membranes arising from </a:t>
            </a:r>
            <a:r>
              <a:rPr lang="en-US" sz="1800" dirty="0" err="1">
                <a:solidFill>
                  <a:srgbClr val="0000FF"/>
                </a:solidFill>
              </a:rPr>
              <a:t>coxal</a:t>
            </a:r>
            <a:r>
              <a:rPr lang="en-US" sz="1800" dirty="0">
                <a:solidFill>
                  <a:srgbClr val="0000FF"/>
                </a:solidFill>
              </a:rPr>
              <a:t> fields I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rot="16200000" flipH="1">
            <a:off x="4724400" y="1371601"/>
            <a:ext cx="1524000" cy="457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5051246" cy="30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1. Family </a:t>
            </a:r>
            <a:r>
              <a:rPr lang="en-US" dirty="0" err="1"/>
              <a:t>Listrophoridae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Most </a:t>
            </a:r>
            <a:r>
              <a:rPr lang="en-US" dirty="0" err="1"/>
              <a:t>listrophorids</a:t>
            </a:r>
            <a:r>
              <a:rPr lang="en-US" dirty="0"/>
              <a:t> are cylindrical</a:t>
            </a:r>
          </a:p>
          <a:p>
            <a:pPr>
              <a:buFont typeface="Arial" charset="0"/>
              <a:buNone/>
            </a:pPr>
            <a:r>
              <a:rPr lang="en-US" dirty="0"/>
              <a:t>or laterally compressed. </a:t>
            </a:r>
            <a:r>
              <a:rPr lang="en-US" i="1" dirty="0"/>
              <a:t>A. borealis</a:t>
            </a:r>
          </a:p>
          <a:p>
            <a:pPr>
              <a:buFont typeface="Arial" charset="0"/>
              <a:buNone/>
            </a:pPr>
            <a:r>
              <a:rPr lang="en-US" dirty="0"/>
              <a:t>is </a:t>
            </a:r>
            <a:r>
              <a:rPr lang="en-US" dirty="0" err="1"/>
              <a:t>dorso</a:t>
            </a:r>
            <a:r>
              <a:rPr lang="en-US" dirty="0"/>
              <a:t>-ventrally flattened.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81923" name="Text Box 15"/>
          <p:cNvSpPr txBox="1">
            <a:spLocks noChangeArrowheads="1"/>
          </p:cNvSpPr>
          <p:nvPr/>
        </p:nvSpPr>
        <p:spPr bwMode="auto">
          <a:xfrm>
            <a:off x="6451600" y="4038600"/>
            <a:ext cx="276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Aplodontochirus</a:t>
            </a:r>
            <a:r>
              <a:rPr lang="en-US" sz="1800" i="1" dirty="0"/>
              <a:t> borealis</a:t>
            </a:r>
          </a:p>
          <a:p>
            <a:r>
              <a:rPr lang="en-US" sz="1800" i="1" dirty="0"/>
              <a:t> </a:t>
            </a:r>
            <a:r>
              <a:rPr lang="en-US" sz="1800" dirty="0"/>
              <a:t>from mountain beaver.</a:t>
            </a:r>
          </a:p>
        </p:txBody>
      </p:sp>
      <p:sp>
        <p:nvSpPr>
          <p:cNvPr id="81924" name="Text Box 15"/>
          <p:cNvSpPr txBox="1">
            <a:spLocks noChangeArrowheads="1"/>
          </p:cNvSpPr>
          <p:nvPr/>
        </p:nvSpPr>
        <p:spPr bwMode="auto">
          <a:xfrm>
            <a:off x="6329362" y="6019800"/>
            <a:ext cx="2509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Listrophorus</a:t>
            </a:r>
            <a:r>
              <a:rPr lang="en-US" sz="1800" i="1" dirty="0"/>
              <a:t> </a:t>
            </a:r>
            <a:r>
              <a:rPr lang="en-US" sz="1800" i="1" dirty="0" err="1"/>
              <a:t>caudatus</a:t>
            </a:r>
            <a:endParaRPr lang="en-US" sz="1800" i="1" dirty="0"/>
          </a:p>
          <a:p>
            <a:r>
              <a:rPr lang="en-US" sz="1800" i="1" dirty="0"/>
              <a:t> </a:t>
            </a:r>
            <a:r>
              <a:rPr lang="en-US" sz="1800" dirty="0"/>
              <a:t>from Florida muskrat.</a:t>
            </a:r>
          </a:p>
        </p:txBody>
      </p:sp>
      <p:pic>
        <p:nvPicPr>
          <p:cNvPr id="81925" name="Picture 9" descr="Aplodontochirus boreal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2" y="0"/>
            <a:ext cx="248443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0" descr="Listrophorus caudat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24" y="2590800"/>
            <a:ext cx="287107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657600"/>
            <a:ext cx="3276600" cy="1938982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>
              <a:buFont typeface="Arial" charset="0"/>
              <a:buNone/>
            </a:pPr>
            <a:r>
              <a:rPr lang="en-US" i="1" dirty="0" err="1"/>
              <a:t>L.caudatus</a:t>
            </a:r>
            <a:r>
              <a:rPr lang="en-US" dirty="0"/>
              <a:t> has a</a:t>
            </a:r>
          </a:p>
          <a:p>
            <a:pPr>
              <a:buFont typeface="Arial" charset="0"/>
              <a:buNone/>
            </a:pPr>
            <a:r>
              <a:rPr lang="en-US" dirty="0"/>
              <a:t>posterior projection in </a:t>
            </a:r>
            <a:r>
              <a:rPr lang="en-US" dirty="0" smtClean="0"/>
              <a:t>the female </a:t>
            </a:r>
            <a:r>
              <a:rPr lang="en-US" dirty="0"/>
              <a:t>that is NOT </a:t>
            </a:r>
            <a:r>
              <a:rPr lang="en-US" dirty="0" smtClean="0"/>
              <a:t>an </a:t>
            </a:r>
            <a:r>
              <a:rPr lang="en-US" dirty="0" err="1" smtClean="0"/>
              <a:t>intromittent</a:t>
            </a:r>
            <a:r>
              <a:rPr lang="en-US" dirty="0" smtClean="0"/>
              <a:t> </a:t>
            </a:r>
            <a:r>
              <a:rPr lang="en-US" dirty="0"/>
              <a:t>organ!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rot="16200000" flipH="1">
            <a:off x="4648200" y="5791200"/>
            <a:ext cx="0" cy="457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chaetotaxy-le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28600"/>
            <a:ext cx="5016500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81001" y="355601"/>
            <a:ext cx="3403476" cy="52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Characteristics of the </a:t>
            </a:r>
          </a:p>
          <a:p>
            <a:r>
              <a:rPr lang="en-US" dirty="0" err="1"/>
              <a:t>Psoroptidia</a:t>
            </a:r>
            <a:endParaRPr lang="en-US" dirty="0"/>
          </a:p>
          <a:p>
            <a:endParaRPr lang="en-US" dirty="0"/>
          </a:p>
          <a:p>
            <a:r>
              <a:rPr lang="en-US" dirty="0"/>
              <a:t>3. </a:t>
            </a:r>
            <a:r>
              <a:rPr lang="en-US" dirty="0" err="1"/>
              <a:t>Tibial</a:t>
            </a:r>
            <a:r>
              <a:rPr lang="en-US" dirty="0"/>
              <a:t> seta c" I-II lost</a:t>
            </a:r>
          </a:p>
          <a:p>
            <a:r>
              <a:rPr lang="en-US" dirty="0"/>
              <a:t>4. Unguinal setae (u) of</a:t>
            </a:r>
          </a:p>
          <a:p>
            <a:r>
              <a:rPr lang="en-US" dirty="0"/>
              <a:t>tarsi lost</a:t>
            </a:r>
          </a:p>
          <a:p>
            <a:r>
              <a:rPr lang="en-US" dirty="0"/>
              <a:t>5. Proral setae (p) of </a:t>
            </a:r>
          </a:p>
          <a:p>
            <a:r>
              <a:rPr lang="en-US" dirty="0"/>
              <a:t>tarsi expanded </a:t>
            </a:r>
          </a:p>
          <a:p>
            <a:r>
              <a:rPr lang="en-US" dirty="0"/>
              <a:t>(</a:t>
            </a:r>
            <a:r>
              <a:rPr lang="en-US" dirty="0" err="1"/>
              <a:t>Pterolichoidea</a:t>
            </a:r>
            <a:r>
              <a:rPr lang="en-US" dirty="0"/>
              <a:t>) or lost</a:t>
            </a:r>
          </a:p>
          <a:p>
            <a:r>
              <a:rPr lang="en-US" dirty="0"/>
              <a:t>(others)</a:t>
            </a:r>
          </a:p>
          <a:p>
            <a:r>
              <a:rPr lang="en-US" dirty="0"/>
              <a:t>6. </a:t>
            </a:r>
            <a:r>
              <a:rPr lang="en-US" dirty="0" err="1"/>
              <a:t>Pretarsal</a:t>
            </a:r>
            <a:r>
              <a:rPr lang="en-US" dirty="0"/>
              <a:t> </a:t>
            </a:r>
            <a:r>
              <a:rPr lang="en-US" dirty="0" err="1"/>
              <a:t>ambulacral</a:t>
            </a:r>
            <a:endParaRPr lang="en-US" dirty="0"/>
          </a:p>
          <a:p>
            <a:r>
              <a:rPr lang="en-US" dirty="0"/>
              <a:t>disk often large</a:t>
            </a:r>
          </a:p>
          <a:p>
            <a:r>
              <a:rPr lang="en-US" dirty="0"/>
              <a:t>7. Empodial claw often</a:t>
            </a:r>
          </a:p>
          <a:p>
            <a:r>
              <a:rPr lang="en-US" dirty="0"/>
              <a:t>incorporated into disk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629400" y="48006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7620000" y="41910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696200" y="4800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8534400" y="5715000"/>
            <a:ext cx="76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8458200" y="6172200"/>
            <a:ext cx="762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6400801" y="5209402"/>
            <a:ext cx="535423" cy="2769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no c’’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61439" y="5105401"/>
            <a:ext cx="547746" cy="2769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no u’’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1251" y="3945467"/>
            <a:ext cx="512655" cy="2769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no u’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53400" y="5181600"/>
            <a:ext cx="990600" cy="60016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100" dirty="0" err="1">
                <a:solidFill>
                  <a:srgbClr val="0000FF"/>
                </a:solidFill>
              </a:rPr>
              <a:t>ambulacral</a:t>
            </a:r>
            <a:r>
              <a:rPr lang="en-US" sz="1100" dirty="0">
                <a:solidFill>
                  <a:srgbClr val="0000FF"/>
                </a:solidFill>
              </a:rPr>
              <a:t> disk often large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20000" y="6427114"/>
            <a:ext cx="1600200" cy="4308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</a:rPr>
              <a:t>claw often</a:t>
            </a:r>
          </a:p>
          <a:p>
            <a:pPr algn="ctr"/>
            <a:r>
              <a:rPr lang="en-US" sz="1100" dirty="0">
                <a:solidFill>
                  <a:srgbClr val="0000FF"/>
                </a:solidFill>
              </a:rPr>
              <a:t>incorporated into disk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86800" y="2590800"/>
            <a:ext cx="609600" cy="2616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</a:rPr>
              <a:t>claw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8534401" y="2727124"/>
            <a:ext cx="287867" cy="160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8001001" y="3124201"/>
            <a:ext cx="1066800" cy="43088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1100" dirty="0">
                <a:solidFill>
                  <a:srgbClr val="0000FF"/>
                </a:solidFill>
              </a:rPr>
              <a:t>membranous ambulacrum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 flipV="1">
            <a:off x="8305800" y="2819401"/>
            <a:ext cx="126999" cy="2785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153400" y="4876801"/>
            <a:ext cx="228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8077200" y="4267201"/>
            <a:ext cx="1524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8229600" y="4038600"/>
            <a:ext cx="300082" cy="2769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p'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97686" y="4914901"/>
            <a:ext cx="329011" cy="2769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p''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212725" y="352425"/>
            <a:ext cx="5247781" cy="34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1. Family </a:t>
            </a:r>
            <a:r>
              <a:rPr lang="en-US" dirty="0" err="1"/>
              <a:t>Listrophoridae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 err="1"/>
              <a:t>Synhospitaly</a:t>
            </a:r>
            <a:r>
              <a:rPr lang="en-US" dirty="0"/>
              <a:t> is known in the</a:t>
            </a:r>
          </a:p>
          <a:p>
            <a:pPr>
              <a:buFont typeface="Arial" charset="0"/>
              <a:buNone/>
            </a:pPr>
            <a:r>
              <a:rPr lang="en-US" dirty="0"/>
              <a:t>genus </a:t>
            </a:r>
            <a:r>
              <a:rPr lang="en-US" i="1" dirty="0" err="1"/>
              <a:t>Listrophorus</a:t>
            </a:r>
            <a:r>
              <a:rPr lang="en-US" dirty="0"/>
              <a:t>, with muskrats</a:t>
            </a:r>
          </a:p>
          <a:p>
            <a:pPr>
              <a:buFont typeface="Arial" charset="0"/>
              <a:buNone/>
            </a:pPr>
            <a:r>
              <a:rPr lang="en-US" dirty="0"/>
              <a:t>(</a:t>
            </a:r>
            <a:r>
              <a:rPr lang="en-US" i="1" dirty="0" err="1"/>
              <a:t>Ondatra</a:t>
            </a:r>
            <a:r>
              <a:rPr lang="en-US" dirty="0"/>
              <a:t>) having 6 species, and </a:t>
            </a:r>
          </a:p>
          <a:p>
            <a:pPr>
              <a:buFont typeface="Arial" charset="0"/>
              <a:buNone/>
            </a:pPr>
            <a:r>
              <a:rPr lang="en-US" dirty="0"/>
              <a:t>Florida muskrats (</a:t>
            </a:r>
            <a:r>
              <a:rPr lang="en-US" i="1" dirty="0" err="1"/>
              <a:t>Neofiber</a:t>
            </a:r>
            <a:r>
              <a:rPr lang="en-US" dirty="0"/>
              <a:t>) having 3.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83971" name="Text Box 15"/>
          <p:cNvSpPr txBox="1">
            <a:spLocks noChangeArrowheads="1"/>
          </p:cNvSpPr>
          <p:nvPr/>
        </p:nvSpPr>
        <p:spPr bwMode="auto">
          <a:xfrm>
            <a:off x="6324600" y="5638800"/>
            <a:ext cx="238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Ondatra zibethicus &amp;</a:t>
            </a:r>
          </a:p>
          <a:p>
            <a:r>
              <a:rPr lang="en-US" sz="1800" i="1"/>
              <a:t>Neofiber alleni</a:t>
            </a:r>
          </a:p>
        </p:txBody>
      </p:sp>
      <p:pic>
        <p:nvPicPr>
          <p:cNvPr id="83972" name="Picture 7" descr="muskra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0"/>
            <a:ext cx="354806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8497860" cy="489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1. Family </a:t>
            </a:r>
            <a:r>
              <a:rPr lang="en-US" dirty="0" err="1"/>
              <a:t>Listrophoridae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Species occurring on domestic or laboratory animals include: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 err="1"/>
              <a:t>Afrolistrophorus</a:t>
            </a:r>
            <a:r>
              <a:rPr lang="en-US" i="1" dirty="0"/>
              <a:t> </a:t>
            </a:r>
            <a:r>
              <a:rPr lang="en-US" i="1" dirty="0" err="1"/>
              <a:t>musculus</a:t>
            </a:r>
            <a:r>
              <a:rPr lang="en-US" i="1" dirty="0"/>
              <a:t> </a:t>
            </a:r>
            <a:r>
              <a:rPr lang="en-US" dirty="0"/>
              <a:t>on house mouse</a:t>
            </a:r>
          </a:p>
          <a:p>
            <a:r>
              <a:rPr lang="en-US" i="1" dirty="0"/>
              <a:t>A. </a:t>
            </a:r>
            <a:r>
              <a:rPr lang="en-US" i="1" dirty="0" err="1"/>
              <a:t>maculatus</a:t>
            </a:r>
            <a:r>
              <a:rPr lang="en-US" i="1" dirty="0"/>
              <a:t> </a:t>
            </a:r>
            <a:r>
              <a:rPr lang="en-US" dirty="0"/>
              <a:t>on </a:t>
            </a:r>
            <a:r>
              <a:rPr lang="en-US" i="1" dirty="0" err="1"/>
              <a:t>Rattus</a:t>
            </a:r>
            <a:r>
              <a:rPr lang="en-US" i="1" dirty="0"/>
              <a:t> </a:t>
            </a:r>
            <a:r>
              <a:rPr lang="en-US" dirty="0"/>
              <a:t>spp</a:t>
            </a:r>
            <a:r>
              <a:rPr lang="en-US" i="1" dirty="0"/>
              <a:t>.</a:t>
            </a:r>
          </a:p>
          <a:p>
            <a:r>
              <a:rPr lang="en-US" i="1" dirty="0" err="1"/>
              <a:t>Lynxacarus</a:t>
            </a:r>
            <a:r>
              <a:rPr lang="en-US" i="1" dirty="0"/>
              <a:t> </a:t>
            </a:r>
            <a:r>
              <a:rPr lang="en-US" i="1" dirty="0" err="1"/>
              <a:t>radovskyi</a:t>
            </a:r>
            <a:r>
              <a:rPr lang="en-US" i="1" dirty="0"/>
              <a:t> </a:t>
            </a:r>
            <a:r>
              <a:rPr lang="en-US" dirty="0"/>
              <a:t>on cats</a:t>
            </a:r>
          </a:p>
          <a:p>
            <a:r>
              <a:rPr lang="en-US" i="1" dirty="0" err="1"/>
              <a:t>Leporacarus</a:t>
            </a:r>
            <a:r>
              <a:rPr lang="en-US" i="1" dirty="0"/>
              <a:t> </a:t>
            </a:r>
            <a:r>
              <a:rPr lang="en-US" i="1" dirty="0" err="1"/>
              <a:t>gibbus</a:t>
            </a:r>
            <a:r>
              <a:rPr lang="en-US" i="1" dirty="0"/>
              <a:t> </a:t>
            </a:r>
            <a:r>
              <a:rPr lang="en-US" dirty="0"/>
              <a:t>on European rabbit</a:t>
            </a:r>
          </a:p>
          <a:p>
            <a:endParaRPr lang="en-US" dirty="0"/>
          </a:p>
          <a:p>
            <a:r>
              <a:rPr lang="en-US" dirty="0"/>
              <a:t>None are </a:t>
            </a:r>
            <a:r>
              <a:rPr lang="en-US" dirty="0" smtClean="0"/>
              <a:t>known to be pathogenic</a:t>
            </a:r>
            <a:r>
              <a:rPr lang="en-US" dirty="0"/>
              <a:t>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212725" y="352426"/>
            <a:ext cx="4764375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2. Family </a:t>
            </a:r>
            <a:r>
              <a:rPr lang="en-US" b="1" dirty="0" err="1"/>
              <a:t>Atopomelidae</a:t>
            </a:r>
            <a:endParaRPr lang="en-US" b="1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 smtClean="0"/>
              <a:t>Inhabit </a:t>
            </a:r>
            <a:r>
              <a:rPr lang="en-US" dirty="0"/>
              <a:t>the hair shafts of rodents,</a:t>
            </a:r>
          </a:p>
          <a:p>
            <a:pPr>
              <a:buFont typeface="Arial" charset="0"/>
              <a:buNone/>
            </a:pPr>
            <a:r>
              <a:rPr lang="en-US" dirty="0"/>
              <a:t>insectivores, primates,</a:t>
            </a:r>
          </a:p>
          <a:p>
            <a:pPr>
              <a:buFont typeface="Arial" charset="0"/>
              <a:buNone/>
            </a:pPr>
            <a:r>
              <a:rPr lang="en-US" dirty="0"/>
              <a:t>elephant shrews and </a:t>
            </a:r>
            <a:r>
              <a:rPr lang="en-US" dirty="0" err="1"/>
              <a:t>tenrecs</a:t>
            </a:r>
            <a:r>
              <a:rPr lang="en-US" dirty="0"/>
              <a:t>.</a:t>
            </a:r>
          </a:p>
          <a:p>
            <a:pPr>
              <a:buFont typeface="Arial" charset="0"/>
              <a:buNone/>
            </a:pPr>
            <a:r>
              <a:rPr lang="en-US" dirty="0"/>
              <a:t>They are very diverse on</a:t>
            </a:r>
          </a:p>
          <a:p>
            <a:pPr>
              <a:buFont typeface="Arial" charset="0"/>
              <a:buNone/>
            </a:pPr>
            <a:r>
              <a:rPr lang="en-US" dirty="0"/>
              <a:t>marsupials as well</a:t>
            </a:r>
            <a:r>
              <a:rPr lang="en-US" dirty="0" smtClean="0"/>
              <a:t>.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They </a:t>
            </a:r>
            <a:r>
              <a:rPr lang="en-US" dirty="0"/>
              <a:t>are most prevalent in the</a:t>
            </a:r>
          </a:p>
          <a:p>
            <a:pPr>
              <a:buFont typeface="Arial" charset="0"/>
              <a:buNone/>
            </a:pPr>
            <a:r>
              <a:rPr lang="en-US" dirty="0"/>
              <a:t>Southern hemisphere &amp; the</a:t>
            </a:r>
          </a:p>
          <a:p>
            <a:pPr>
              <a:buFont typeface="Arial" charset="0"/>
              <a:buNone/>
            </a:pPr>
            <a:r>
              <a:rPr lang="en-US" dirty="0"/>
              <a:t>Asian tropics.</a:t>
            </a:r>
          </a:p>
        </p:txBody>
      </p:sp>
      <p:sp>
        <p:nvSpPr>
          <p:cNvPr id="88067" name="Text Box 15"/>
          <p:cNvSpPr txBox="1">
            <a:spLocks noChangeArrowheads="1"/>
          </p:cNvSpPr>
          <p:nvPr/>
        </p:nvSpPr>
        <p:spPr bwMode="auto">
          <a:xfrm>
            <a:off x="4572000" y="2971800"/>
            <a:ext cx="4891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 dirty="0" err="1"/>
              <a:t>Atopomelus</a:t>
            </a:r>
            <a:r>
              <a:rPr lang="en-US" sz="1800" i="1" dirty="0"/>
              <a:t> </a:t>
            </a:r>
            <a:r>
              <a:rPr lang="en-US" sz="1800" i="1" dirty="0" err="1"/>
              <a:t>locusta</a:t>
            </a:r>
            <a:r>
              <a:rPr lang="en-US" sz="1800" i="1" dirty="0"/>
              <a:t> </a:t>
            </a:r>
            <a:r>
              <a:rPr lang="en-US" sz="1800" dirty="0"/>
              <a:t>from </a:t>
            </a:r>
            <a:r>
              <a:rPr lang="en-US" sz="1800" dirty="0" err="1"/>
              <a:t>gymnure</a:t>
            </a:r>
            <a:r>
              <a:rPr lang="en-US" sz="1800" dirty="0"/>
              <a:t>.</a:t>
            </a:r>
          </a:p>
        </p:txBody>
      </p:sp>
      <p:sp>
        <p:nvSpPr>
          <p:cNvPr id="88068" name="Text Box 15"/>
          <p:cNvSpPr txBox="1">
            <a:spLocks noChangeArrowheads="1"/>
          </p:cNvSpPr>
          <p:nvPr/>
        </p:nvSpPr>
        <p:spPr bwMode="auto">
          <a:xfrm>
            <a:off x="5252396" y="6412468"/>
            <a:ext cx="3815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Atopomelus</a:t>
            </a:r>
            <a:r>
              <a:rPr lang="en-US" sz="1800" i="1" dirty="0"/>
              <a:t> </a:t>
            </a:r>
            <a:r>
              <a:rPr lang="en-US" sz="1800" i="1" dirty="0" err="1"/>
              <a:t>crocidurae</a:t>
            </a:r>
            <a:r>
              <a:rPr lang="en-US" sz="1800" i="1" dirty="0"/>
              <a:t> </a:t>
            </a:r>
            <a:r>
              <a:rPr lang="en-US" sz="1800" dirty="0"/>
              <a:t>from shrew.</a:t>
            </a:r>
          </a:p>
        </p:txBody>
      </p:sp>
      <p:pic>
        <p:nvPicPr>
          <p:cNvPr id="88069" name="Picture 12" descr="Atopoloc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12" y="0"/>
            <a:ext cx="418258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3" descr="Atopomelus crocidura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412419"/>
            <a:ext cx="4114800" cy="30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51866" y="304800"/>
            <a:ext cx="5554134" cy="6400800"/>
            <a:chOff x="4643017" y="762000"/>
            <a:chExt cx="4196183" cy="5486400"/>
          </a:xfrm>
        </p:grpSpPr>
        <p:pic>
          <p:nvPicPr>
            <p:cNvPr id="8" name="Picture 7" descr="Chirodiscoides_interruptusMont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587" y="762000"/>
              <a:ext cx="4138613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643017" y="4839726"/>
              <a:ext cx="1371600" cy="789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00FF"/>
                  </a:solidFill>
                </a:rPr>
                <a:t>tibia and tarsus of legs III-IV fused</a:t>
              </a: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rot="16200000" flipH="1" flipV="1">
              <a:off x="5195887" y="4457700"/>
              <a:ext cx="76200" cy="4572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rot="16200000" flipV="1">
              <a:off x="5195887" y="4381500"/>
              <a:ext cx="457200" cy="7620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rot="16200000">
              <a:off x="5602287" y="5645150"/>
              <a:ext cx="323850" cy="15875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rot="16200000" flipH="1">
              <a:off x="5735637" y="5835650"/>
              <a:ext cx="209550" cy="31115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1" y="1"/>
            <a:ext cx="4816475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. Family </a:t>
            </a:r>
            <a:r>
              <a:rPr lang="en-US" b="1" dirty="0" err="1"/>
              <a:t>Atopomelidae</a:t>
            </a:r>
            <a:endParaRPr lang="en-US" b="1" dirty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r>
              <a:rPr lang="en-US" u="sng" dirty="0" smtClean="0"/>
              <a:t>Diagnostics </a:t>
            </a:r>
            <a:endParaRPr lang="en-US" u="sng" dirty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Fusion </a:t>
            </a:r>
            <a:r>
              <a:rPr lang="en-US" dirty="0"/>
              <a:t>of </a:t>
            </a:r>
            <a:r>
              <a:rPr lang="en-US" dirty="0" smtClean="0"/>
              <a:t>tibia</a:t>
            </a:r>
            <a:r>
              <a:rPr lang="en-US" dirty="0"/>
              <a:t>-tarsus III-IV. 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Legs </a:t>
            </a:r>
            <a:r>
              <a:rPr lang="en-US" dirty="0"/>
              <a:t>I-</a:t>
            </a:r>
            <a:r>
              <a:rPr lang="en-US" dirty="0" smtClean="0"/>
              <a:t>II clasp </a:t>
            </a:r>
            <a:r>
              <a:rPr lang="en-US" dirty="0"/>
              <a:t>the host hair.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6200000">
            <a:off x="6210300" y="114301"/>
            <a:ext cx="0" cy="685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rot="16200000" flipH="1">
            <a:off x="5448301" y="876301"/>
            <a:ext cx="380998" cy="1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43401" y="304800"/>
            <a:ext cx="1815471" cy="64633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legs I-II clasp host hair</a:t>
            </a:r>
          </a:p>
        </p:txBody>
      </p:sp>
    </p:spTree>
    <p:extLst>
      <p:ext uri="{BB962C8B-B14F-4D97-AF65-F5344CB8AC3E}">
        <p14:creationId xmlns:p14="http://schemas.microsoft.com/office/powerpoint/2010/main" val="27711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8" name="Picture 8" descr="Didelphoeci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56" y="3505201"/>
            <a:ext cx="4097644" cy="271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4936748" cy="637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2. Family </a:t>
            </a:r>
            <a:r>
              <a:rPr lang="en-US" b="1" dirty="0" err="1"/>
              <a:t>Atopomelidae</a:t>
            </a:r>
            <a:endParaRPr lang="en-US" b="1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Populations may sometimes</a:t>
            </a:r>
          </a:p>
          <a:p>
            <a:pPr>
              <a:buFont typeface="Arial" charset="0"/>
              <a:buNone/>
            </a:pPr>
            <a:r>
              <a:rPr lang="en-US" dirty="0"/>
              <a:t>reach very high densities but</a:t>
            </a:r>
          </a:p>
          <a:p>
            <a:pPr>
              <a:buFont typeface="Arial" charset="0"/>
              <a:buNone/>
            </a:pPr>
            <a:r>
              <a:rPr lang="en-US" dirty="0"/>
              <a:t>appear to do no damage.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Extreme </a:t>
            </a:r>
            <a:r>
              <a:rPr lang="en-US" dirty="0" err="1"/>
              <a:t>synhospitaly</a:t>
            </a:r>
            <a:r>
              <a:rPr lang="en-US" dirty="0"/>
              <a:t> occurs on</a:t>
            </a:r>
          </a:p>
          <a:p>
            <a:pPr>
              <a:buFont typeface="Arial" charset="0"/>
              <a:buNone/>
            </a:pPr>
            <a:r>
              <a:rPr lang="en-US" dirty="0"/>
              <a:t>Asian spiny rats (</a:t>
            </a:r>
            <a:r>
              <a:rPr lang="en-US" i="1" dirty="0" err="1"/>
              <a:t>Maxomys</a:t>
            </a:r>
            <a:r>
              <a:rPr lang="en-US" i="1" dirty="0"/>
              <a:t> </a:t>
            </a:r>
            <a:r>
              <a:rPr lang="en-US" dirty="0"/>
              <a:t>spp.)</a:t>
            </a:r>
          </a:p>
          <a:p>
            <a:pPr>
              <a:buFont typeface="Arial" charset="0"/>
              <a:buNone/>
            </a:pPr>
            <a:r>
              <a:rPr lang="en-US" dirty="0"/>
              <a:t>Where over 20 species occur on</a:t>
            </a:r>
          </a:p>
          <a:p>
            <a:pPr>
              <a:buFont typeface="Arial" charset="0"/>
              <a:buNone/>
            </a:pPr>
            <a:r>
              <a:rPr lang="en-US" dirty="0"/>
              <a:t>2 host species.</a:t>
            </a:r>
          </a:p>
          <a:p>
            <a:pPr>
              <a:buFont typeface="Arial" charset="0"/>
              <a:buNone/>
            </a:pPr>
            <a:r>
              <a:rPr lang="en-US" dirty="0" err="1"/>
              <a:t>Synhospitaly</a:t>
            </a:r>
            <a:r>
              <a:rPr lang="en-US" dirty="0"/>
              <a:t> is also the rule in</a:t>
            </a:r>
          </a:p>
          <a:p>
            <a:pPr>
              <a:buFont typeface="Arial" charset="0"/>
              <a:buNone/>
            </a:pPr>
            <a:r>
              <a:rPr lang="en-US" dirty="0"/>
              <a:t>Madagascar where most rodents</a:t>
            </a:r>
          </a:p>
          <a:p>
            <a:pPr>
              <a:buFont typeface="Arial" charset="0"/>
              <a:buNone/>
            </a:pPr>
            <a:r>
              <a:rPr lang="en-US" dirty="0"/>
              <a:t>harbor up to 6 species and </a:t>
            </a:r>
            <a:r>
              <a:rPr lang="en-US" dirty="0" err="1"/>
              <a:t>tenrecs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and lemurs up to 3.</a:t>
            </a:r>
          </a:p>
          <a:p>
            <a:pPr>
              <a:buFont typeface="Arial" charset="0"/>
              <a:buNone/>
            </a:pPr>
            <a:r>
              <a:rPr lang="en-US" dirty="0"/>
              <a:t>The </a:t>
            </a:r>
            <a:r>
              <a:rPr lang="en-US" dirty="0" err="1"/>
              <a:t>potoroo</a:t>
            </a:r>
            <a:r>
              <a:rPr lang="en-US" dirty="0"/>
              <a:t> of Australia harbors</a:t>
            </a:r>
          </a:p>
          <a:p>
            <a:pPr>
              <a:buFont typeface="Arial" charset="0"/>
              <a:buNone/>
            </a:pPr>
            <a:r>
              <a:rPr lang="en-US" dirty="0"/>
              <a:t>21 species of </a:t>
            </a:r>
            <a:r>
              <a:rPr lang="en-US" i="1" dirty="0" err="1"/>
              <a:t>Cytostethum</a:t>
            </a:r>
            <a:r>
              <a:rPr lang="en-US" dirty="0"/>
              <a:t>!</a:t>
            </a:r>
          </a:p>
        </p:txBody>
      </p:sp>
      <p:sp>
        <p:nvSpPr>
          <p:cNvPr id="90115" name="Text Box 15"/>
          <p:cNvSpPr txBox="1">
            <a:spLocks noChangeArrowheads="1"/>
          </p:cNvSpPr>
          <p:nvPr/>
        </p:nvSpPr>
        <p:spPr bwMode="auto">
          <a:xfrm>
            <a:off x="5020000" y="3048000"/>
            <a:ext cx="42002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Alistrophoroides</a:t>
            </a:r>
            <a:r>
              <a:rPr lang="en-US" sz="1800" i="1" dirty="0"/>
              <a:t> sp. </a:t>
            </a:r>
            <a:r>
              <a:rPr lang="en-US" sz="1800" dirty="0"/>
              <a:t>from shrew </a:t>
            </a:r>
            <a:r>
              <a:rPr lang="en-US" sz="1800" dirty="0" err="1"/>
              <a:t>tenrec</a:t>
            </a:r>
            <a:r>
              <a:rPr lang="en-US" sz="1800" dirty="0"/>
              <a:t>.</a:t>
            </a:r>
          </a:p>
        </p:txBody>
      </p:sp>
      <p:sp>
        <p:nvSpPr>
          <p:cNvPr id="90116" name="Text Box 15"/>
          <p:cNvSpPr txBox="1">
            <a:spLocks noChangeArrowheads="1"/>
          </p:cNvSpPr>
          <p:nvPr/>
        </p:nvSpPr>
        <p:spPr bwMode="auto">
          <a:xfrm>
            <a:off x="5105400" y="6211888"/>
            <a:ext cx="403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 dirty="0" err="1"/>
              <a:t>Didelphoecius</a:t>
            </a:r>
            <a:r>
              <a:rPr lang="en-US" sz="1800" i="1" dirty="0"/>
              <a:t> sp.  </a:t>
            </a:r>
            <a:r>
              <a:rPr lang="en-US" sz="1800" dirty="0"/>
              <a:t>from mouse opossum.</a:t>
            </a:r>
          </a:p>
        </p:txBody>
      </p:sp>
      <p:pic>
        <p:nvPicPr>
          <p:cNvPr id="90117" name="Picture 7" descr="furm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0"/>
            <a:ext cx="4200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92162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5299268" cy="341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2. Family </a:t>
            </a:r>
            <a:r>
              <a:rPr lang="en-US" dirty="0" err="1"/>
              <a:t>Atopomelidae</a:t>
            </a:r>
            <a:endParaRPr lang="en-US" dirty="0"/>
          </a:p>
          <a:p>
            <a:pPr>
              <a:buFont typeface="Arial" charset="0"/>
              <a:buNone/>
            </a:pPr>
            <a:endParaRPr lang="en-US" i="1" dirty="0"/>
          </a:p>
          <a:p>
            <a:pPr>
              <a:buFont typeface="Arial" charset="0"/>
              <a:buNone/>
            </a:pPr>
            <a:r>
              <a:rPr lang="en-US" i="1" dirty="0" err="1"/>
              <a:t>Chirodiscoides</a:t>
            </a:r>
            <a:r>
              <a:rPr lang="en-US" i="1" dirty="0"/>
              <a:t> </a:t>
            </a:r>
            <a:r>
              <a:rPr lang="en-US" i="1" dirty="0" err="1"/>
              <a:t>caviae</a:t>
            </a:r>
            <a:r>
              <a:rPr lang="en-US" i="1" dirty="0"/>
              <a:t> </a:t>
            </a:r>
            <a:r>
              <a:rPr lang="en-US" dirty="0"/>
              <a:t>is common</a:t>
            </a:r>
          </a:p>
          <a:p>
            <a:pPr>
              <a:buFont typeface="Arial" charset="0"/>
              <a:buNone/>
            </a:pPr>
            <a:r>
              <a:rPr lang="en-US" dirty="0"/>
              <a:t>on guinea pigs. Some damage is</a:t>
            </a:r>
          </a:p>
          <a:p>
            <a:pPr>
              <a:buFont typeface="Arial" charset="0"/>
              <a:buNone/>
            </a:pPr>
            <a:r>
              <a:rPr lang="en-US" dirty="0"/>
              <a:t>reported, but may have other causes.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 err="1"/>
              <a:t>Listrophoroides</a:t>
            </a:r>
            <a:r>
              <a:rPr lang="en-US" i="1" dirty="0"/>
              <a:t> </a:t>
            </a:r>
            <a:r>
              <a:rPr lang="en-US" i="1" dirty="0" err="1"/>
              <a:t>cucullatus</a:t>
            </a:r>
            <a:r>
              <a:rPr lang="en-US" i="1" dirty="0"/>
              <a:t> </a:t>
            </a:r>
            <a:r>
              <a:rPr lang="en-US" dirty="0"/>
              <a:t>is found</a:t>
            </a:r>
          </a:p>
          <a:p>
            <a:pPr>
              <a:buFont typeface="Arial" charset="0"/>
              <a:buNone/>
            </a:pPr>
            <a:r>
              <a:rPr lang="en-US" dirty="0"/>
              <a:t>on commensal rats in tropical areas.</a:t>
            </a:r>
          </a:p>
        </p:txBody>
      </p:sp>
      <p:sp>
        <p:nvSpPr>
          <p:cNvPr id="92163" name="Text Box 15"/>
          <p:cNvSpPr txBox="1">
            <a:spLocks noChangeArrowheads="1"/>
          </p:cNvSpPr>
          <p:nvPr/>
        </p:nvSpPr>
        <p:spPr bwMode="auto">
          <a:xfrm>
            <a:off x="5029200" y="6450568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 dirty="0" err="1"/>
              <a:t>Chirodiscoides</a:t>
            </a:r>
            <a:r>
              <a:rPr lang="en-US" sz="1800" i="1" dirty="0"/>
              <a:t> </a:t>
            </a:r>
            <a:r>
              <a:rPr lang="en-US" sz="1800" i="1" dirty="0" err="1"/>
              <a:t>caviae</a:t>
            </a:r>
            <a:r>
              <a:rPr lang="en-US" sz="1800" i="1" dirty="0"/>
              <a:t> </a:t>
            </a:r>
            <a:r>
              <a:rPr lang="en-US" sz="1800" dirty="0"/>
              <a:t>from </a:t>
            </a:r>
            <a:r>
              <a:rPr lang="en-US" sz="1800" dirty="0" err="1"/>
              <a:t>gunea</a:t>
            </a:r>
            <a:r>
              <a:rPr lang="en-US" sz="1800" dirty="0"/>
              <a:t> pig</a:t>
            </a:r>
          </a:p>
        </p:txBody>
      </p:sp>
      <p:pic>
        <p:nvPicPr>
          <p:cNvPr id="92164" name="Picture 9" descr="Chirodiscoides caviae fema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4264" r="7344" b="7235"/>
          <a:stretch/>
        </p:blipFill>
        <p:spPr bwMode="auto">
          <a:xfrm>
            <a:off x="5519420" y="0"/>
            <a:ext cx="3624580" cy="64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94210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4751551" cy="30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3. Family </a:t>
            </a:r>
            <a:r>
              <a:rPr lang="en-US" b="1" dirty="0" err="1"/>
              <a:t>Chirodiscidae</a:t>
            </a:r>
            <a:endParaRPr lang="en-US" b="1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Species of </a:t>
            </a:r>
            <a:r>
              <a:rPr lang="en-US" dirty="0" err="1"/>
              <a:t>Chirodiscidae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are most diverse on bat </a:t>
            </a:r>
            <a:r>
              <a:rPr lang="en-US" dirty="0" smtClean="0"/>
              <a:t>hosts,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others occur on African shrews,</a:t>
            </a:r>
          </a:p>
          <a:p>
            <a:pPr>
              <a:buFont typeface="Arial" charset="0"/>
              <a:buNone/>
            </a:pPr>
            <a:r>
              <a:rPr lang="en-US" dirty="0"/>
              <a:t>golden moles, a lemur, and on</a:t>
            </a:r>
          </a:p>
          <a:p>
            <a:pPr>
              <a:buFont typeface="Arial" charset="0"/>
              <a:buNone/>
            </a:pPr>
            <a:r>
              <a:rPr lang="en-US" dirty="0"/>
              <a:t>beavers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4211" name="Text Box 15"/>
          <p:cNvSpPr txBox="1">
            <a:spLocks noChangeArrowheads="1"/>
          </p:cNvSpPr>
          <p:nvPr/>
        </p:nvSpPr>
        <p:spPr bwMode="auto">
          <a:xfrm>
            <a:off x="2895601" y="6211888"/>
            <a:ext cx="2792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Schizocoptes</a:t>
            </a:r>
            <a:r>
              <a:rPr lang="en-US" sz="1800" i="1" dirty="0"/>
              <a:t> </a:t>
            </a:r>
            <a:r>
              <a:rPr lang="en-US" sz="1800" i="1" dirty="0" err="1"/>
              <a:t>conjugatus</a:t>
            </a:r>
            <a:endParaRPr lang="en-US" sz="1800" i="1" dirty="0"/>
          </a:p>
          <a:p>
            <a:r>
              <a:rPr lang="en-US" sz="1800" i="1" dirty="0"/>
              <a:t> </a:t>
            </a:r>
            <a:r>
              <a:rPr lang="en-US" sz="1800" dirty="0"/>
              <a:t>from golden mole.</a:t>
            </a:r>
          </a:p>
        </p:txBody>
      </p:sp>
      <p:sp>
        <p:nvSpPr>
          <p:cNvPr id="94212" name="Text Box 15"/>
          <p:cNvSpPr txBox="1">
            <a:spLocks noChangeArrowheads="1"/>
          </p:cNvSpPr>
          <p:nvPr/>
        </p:nvSpPr>
        <p:spPr bwMode="auto">
          <a:xfrm>
            <a:off x="5334000" y="2971800"/>
            <a:ext cx="3608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Labidocarpellus</a:t>
            </a:r>
            <a:r>
              <a:rPr lang="en-US" sz="1800" i="1" dirty="0"/>
              <a:t> sp. </a:t>
            </a:r>
            <a:r>
              <a:rPr lang="en-US" sz="1800" dirty="0"/>
              <a:t>from fruit bat.</a:t>
            </a:r>
          </a:p>
        </p:txBody>
      </p:sp>
      <p:pic>
        <p:nvPicPr>
          <p:cNvPr id="94213" name="Picture 7" descr="Labidocarpellus ex Ptenochirus jagori HK 87-0403-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1"/>
            <a:ext cx="42656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8" descr="Schizocop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08" y="3352800"/>
            <a:ext cx="337375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78" y="1219201"/>
            <a:ext cx="3930923" cy="5486781"/>
          </a:xfrm>
          <a:prstGeom prst="rect">
            <a:avLst/>
          </a:prstGeom>
        </p:spPr>
      </p:pic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94210" name="Text Box 3"/>
          <p:cNvSpPr txBox="1">
            <a:spLocks noChangeArrowheads="1"/>
          </p:cNvSpPr>
          <p:nvPr/>
        </p:nvSpPr>
        <p:spPr bwMode="auto">
          <a:xfrm>
            <a:off x="212726" y="352425"/>
            <a:ext cx="5163022" cy="30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3. Family </a:t>
            </a:r>
            <a:r>
              <a:rPr lang="en-US" dirty="0" err="1"/>
              <a:t>Chirodiscidae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 smtClean="0"/>
              <a:t>The </a:t>
            </a:r>
            <a:r>
              <a:rPr lang="en-US" dirty="0"/>
              <a:t>family is characterized by the</a:t>
            </a:r>
          </a:p>
          <a:p>
            <a:pPr>
              <a:buFont typeface="Arial" charset="0"/>
              <a:buNone/>
            </a:pPr>
            <a:r>
              <a:rPr lang="en-US" dirty="0"/>
              <a:t>extreme flattening of the anterior</a:t>
            </a:r>
          </a:p>
          <a:p>
            <a:pPr>
              <a:buFont typeface="Arial" charset="0"/>
              <a:buNone/>
            </a:pPr>
            <a:r>
              <a:rPr lang="en-US" dirty="0"/>
              <a:t>tarsi in all taxa, the total modification</a:t>
            </a:r>
          </a:p>
          <a:p>
            <a:pPr>
              <a:buFont typeface="Arial" charset="0"/>
              <a:buNone/>
            </a:pPr>
            <a:r>
              <a:rPr lang="en-US" dirty="0"/>
              <a:t>of legs I-II in most, and the reduction</a:t>
            </a:r>
          </a:p>
          <a:p>
            <a:pPr>
              <a:buFont typeface="Arial" charset="0"/>
              <a:buNone/>
            </a:pPr>
            <a:r>
              <a:rPr lang="en-US" dirty="0"/>
              <a:t>of the legs in the </a:t>
            </a:r>
            <a:r>
              <a:rPr lang="en-US" dirty="0" err="1"/>
              <a:t>nymphal</a:t>
            </a:r>
            <a:r>
              <a:rPr lang="en-US" dirty="0"/>
              <a:t> females.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546725" y="6182668"/>
            <a:ext cx="2217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>
              <a:defRPr/>
            </a:pPr>
            <a:r>
              <a:rPr lang="en-US" sz="1200" i="1" dirty="0" err="1">
                <a:latin typeface="Lucida Grande" charset="0"/>
              </a:rPr>
              <a:t>Labidocarpellus</a:t>
            </a:r>
            <a:r>
              <a:rPr lang="en-US" sz="1200" i="1" dirty="0">
                <a:latin typeface="Lucida Grande" charset="0"/>
              </a:rPr>
              <a:t> </a:t>
            </a:r>
            <a:r>
              <a:rPr lang="en-US" sz="1200" i="1" dirty="0" err="1">
                <a:latin typeface="Lucida Grande" charset="0"/>
              </a:rPr>
              <a:t>eonycteris</a:t>
            </a:r>
            <a:endParaRPr lang="en-US" sz="1200" i="1" dirty="0">
              <a:latin typeface="Lucida Grande" charset="0"/>
            </a:endParaRPr>
          </a:p>
          <a:p>
            <a:pPr>
              <a:defRPr/>
            </a:pPr>
            <a:r>
              <a:rPr lang="en-US" sz="1200" dirty="0">
                <a:latin typeface="Lucida Grande" charset="0"/>
              </a:rPr>
              <a:t>(</a:t>
            </a:r>
            <a:r>
              <a:rPr lang="en-US" sz="1200" dirty="0" err="1">
                <a:latin typeface="Lucida Grande" charset="0"/>
              </a:rPr>
              <a:t>Chirodiscidae</a:t>
            </a:r>
            <a:r>
              <a:rPr lang="en-US" sz="1200" dirty="0">
                <a:latin typeface="Lucida Grande" charset="0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247531" y="381001"/>
            <a:ext cx="3896469" cy="461665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tarsi I-II extremely flattened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rot="16200000" flipH="1" flipV="1">
            <a:off x="5029200" y="1219200"/>
            <a:ext cx="9906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rot="16200000">
            <a:off x="5149851" y="3168650"/>
            <a:ext cx="355600" cy="1651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 Box 2"/>
          <p:cNvSpPr txBox="1">
            <a:spLocks noChangeArrowheads="1"/>
          </p:cNvSpPr>
          <p:nvPr/>
        </p:nvSpPr>
        <p:spPr bwMode="auto">
          <a:xfrm>
            <a:off x="946150" y="152400"/>
            <a:ext cx="7506963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609600" indent="-609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Pre-</a:t>
            </a:r>
            <a:r>
              <a:rPr lang="en-US" dirty="0" err="1"/>
              <a:t>copulatory</a:t>
            </a:r>
            <a:r>
              <a:rPr lang="en-US" dirty="0"/>
              <a:t> guarding is taken to the extreme in the</a:t>
            </a:r>
          </a:p>
          <a:p>
            <a:r>
              <a:rPr lang="en-US" dirty="0"/>
              <a:t>family </a:t>
            </a:r>
            <a:r>
              <a:rPr lang="en-US" dirty="0" err="1"/>
              <a:t>Chirodiscidae</a:t>
            </a:r>
            <a:r>
              <a:rPr lang="en-US" dirty="0"/>
              <a:t>, fur mites of mammals</a:t>
            </a:r>
          </a:p>
        </p:txBody>
      </p:sp>
      <p:sp>
        <p:nvSpPr>
          <p:cNvPr id="130050" name="Text Box 3"/>
          <p:cNvSpPr txBox="1">
            <a:spLocks noChangeArrowheads="1"/>
          </p:cNvSpPr>
          <p:nvPr/>
        </p:nvSpPr>
        <p:spPr bwMode="auto">
          <a:xfrm>
            <a:off x="1371600" y="5181600"/>
            <a:ext cx="4092992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 err="1"/>
              <a:t>Alabidocarpus</a:t>
            </a:r>
            <a:r>
              <a:rPr lang="en-US" i="1" dirty="0"/>
              <a:t> </a:t>
            </a:r>
            <a:r>
              <a:rPr lang="en-US" i="1" dirty="0" err="1"/>
              <a:t>vietnamensis</a:t>
            </a:r>
            <a:endParaRPr lang="en-US" i="1" dirty="0"/>
          </a:p>
          <a:p>
            <a:r>
              <a:rPr lang="en-US" i="1" dirty="0"/>
              <a:t>ex </a:t>
            </a:r>
            <a:r>
              <a:rPr lang="en-US" i="1" dirty="0" err="1"/>
              <a:t>Rhinolophus</a:t>
            </a:r>
            <a:r>
              <a:rPr lang="en-US" i="1" dirty="0"/>
              <a:t> </a:t>
            </a:r>
            <a:r>
              <a:rPr lang="en-US" i="1" dirty="0" err="1"/>
              <a:t>inops</a:t>
            </a:r>
            <a:r>
              <a:rPr lang="en-US" dirty="0"/>
              <a:t>,</a:t>
            </a:r>
          </a:p>
          <a:p>
            <a:r>
              <a:rPr lang="en-US" dirty="0"/>
              <a:t>Philippines</a:t>
            </a:r>
          </a:p>
        </p:txBody>
      </p:sp>
      <p:pic>
        <p:nvPicPr>
          <p:cNvPr id="130051" name="Picture 10" descr="Alabidocar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143001"/>
            <a:ext cx="9131300" cy="400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11" descr="Rhinoloph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5143500"/>
            <a:ext cx="2527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4191000"/>
            <a:ext cx="4572000" cy="369332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legs reduced in the </a:t>
            </a:r>
            <a:r>
              <a:rPr lang="en-US" sz="1800" dirty="0" err="1">
                <a:solidFill>
                  <a:srgbClr val="0000FF"/>
                </a:solidFill>
              </a:rPr>
              <a:t>nymphal</a:t>
            </a:r>
            <a:r>
              <a:rPr lang="en-US" sz="1800" dirty="0">
                <a:solidFill>
                  <a:srgbClr val="0000FF"/>
                </a:solidFill>
              </a:rPr>
              <a:t> females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 rot="16200000" flipV="1">
            <a:off x="6394450" y="3740150"/>
            <a:ext cx="381000" cy="2159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rot="16200000">
            <a:off x="7981950" y="3752851"/>
            <a:ext cx="355600" cy="1651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90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76200" y="352425"/>
            <a:ext cx="5265965" cy="378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3. Family </a:t>
            </a:r>
            <a:r>
              <a:rPr lang="en-US" dirty="0" err="1"/>
              <a:t>Chirodiscidae</a:t>
            </a: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 err="1"/>
              <a:t>Chirodiscid</a:t>
            </a:r>
            <a:r>
              <a:rPr lang="en-US" dirty="0"/>
              <a:t> mites are often very</a:t>
            </a:r>
          </a:p>
          <a:p>
            <a:pPr>
              <a:buFont typeface="Arial" charset="0"/>
              <a:buNone/>
            </a:pPr>
            <a:r>
              <a:rPr lang="en-US" dirty="0"/>
              <a:t>abundant on their hosts.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Extreme </a:t>
            </a:r>
            <a:r>
              <a:rPr lang="en-US" dirty="0" err="1"/>
              <a:t>synhospitaly</a:t>
            </a:r>
            <a:r>
              <a:rPr lang="en-US" dirty="0"/>
              <a:t> occurs in</a:t>
            </a:r>
          </a:p>
          <a:p>
            <a:pPr>
              <a:buFont typeface="Arial" charset="0"/>
              <a:buNone/>
            </a:pPr>
            <a:r>
              <a:rPr lang="en-US" dirty="0"/>
              <a:t>the genus </a:t>
            </a:r>
            <a:r>
              <a:rPr lang="en-US" i="1" dirty="0" err="1"/>
              <a:t>Schizocarpus</a:t>
            </a:r>
            <a:r>
              <a:rPr lang="en-US" dirty="0"/>
              <a:t>, with 51</a:t>
            </a:r>
          </a:p>
          <a:p>
            <a:pPr>
              <a:buFont typeface="Arial" charset="0"/>
              <a:buNone/>
            </a:pPr>
            <a:r>
              <a:rPr lang="en-US" dirty="0"/>
              <a:t>species living on the 2 extant species </a:t>
            </a:r>
          </a:p>
          <a:p>
            <a:pPr>
              <a:buFont typeface="Arial" charset="0"/>
              <a:buNone/>
            </a:pPr>
            <a:r>
              <a:rPr lang="en-US" dirty="0"/>
              <a:t>of beavers!</a:t>
            </a:r>
          </a:p>
        </p:txBody>
      </p:sp>
      <p:sp>
        <p:nvSpPr>
          <p:cNvPr id="96259" name="Text Box 15"/>
          <p:cNvSpPr txBox="1">
            <a:spLocks noChangeArrowheads="1"/>
          </p:cNvSpPr>
          <p:nvPr/>
        </p:nvSpPr>
        <p:spPr bwMode="auto">
          <a:xfrm>
            <a:off x="1676400" y="5410200"/>
            <a:ext cx="2830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Schizocarpus</a:t>
            </a:r>
            <a:r>
              <a:rPr lang="en-US" sz="1800" i="1" dirty="0"/>
              <a:t> </a:t>
            </a:r>
            <a:r>
              <a:rPr lang="en-US" sz="1800" i="1" dirty="0" err="1"/>
              <a:t>numerosus</a:t>
            </a:r>
            <a:endParaRPr lang="en-US" sz="1800" i="1" dirty="0"/>
          </a:p>
          <a:p>
            <a:r>
              <a:rPr lang="en-US" sz="1800" i="1" dirty="0"/>
              <a:t> </a:t>
            </a:r>
            <a:r>
              <a:rPr lang="en-US" sz="1800" dirty="0"/>
              <a:t>from European beaver.</a:t>
            </a:r>
          </a:p>
        </p:txBody>
      </p:sp>
      <p:sp>
        <p:nvSpPr>
          <p:cNvPr id="96260" name="Text Box 15"/>
          <p:cNvSpPr txBox="1">
            <a:spLocks noChangeArrowheads="1"/>
          </p:cNvSpPr>
          <p:nvPr/>
        </p:nvSpPr>
        <p:spPr bwMode="auto">
          <a:xfrm>
            <a:off x="5181600" y="3124200"/>
            <a:ext cx="3761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Soricilichus</a:t>
            </a:r>
            <a:r>
              <a:rPr lang="en-US" sz="1800" i="1" dirty="0"/>
              <a:t> sp. </a:t>
            </a:r>
            <a:r>
              <a:rPr lang="en-US" sz="1800" dirty="0"/>
              <a:t>from African shrew.</a:t>
            </a:r>
          </a:p>
        </p:txBody>
      </p:sp>
      <p:pic>
        <p:nvPicPr>
          <p:cNvPr id="96261" name="Picture 9" descr="Soricilich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1"/>
            <a:ext cx="4191000" cy="27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0" descr="Schizocarpus numerosus ex Castor fib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6097" r="9681" b="10902"/>
          <a:stretch/>
        </p:blipFill>
        <p:spPr bwMode="auto">
          <a:xfrm>
            <a:off x="4570816" y="3913391"/>
            <a:ext cx="4547785" cy="294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15"/>
          <p:cNvSpPr>
            <a:spLocks noChangeShapeType="1"/>
          </p:cNvSpPr>
          <p:nvPr/>
        </p:nvSpPr>
        <p:spPr bwMode="auto">
          <a:xfrm rot="16200000" flipH="1">
            <a:off x="7848601" y="1524000"/>
            <a:ext cx="2286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rot="16200000" flipH="1">
            <a:off x="7239000" y="1524000"/>
            <a:ext cx="2286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62801" y="1143000"/>
            <a:ext cx="736162" cy="36933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800" dirty="0"/>
              <a:t>mites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pic>
        <p:nvPicPr>
          <p:cNvPr id="22530" name="Picture 3" descr="clad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18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743201" y="304801"/>
            <a:ext cx="447864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endParaRPr lang="en-US" dirty="0"/>
          </a:p>
        </p:txBody>
      </p:sp>
      <p:sp>
        <p:nvSpPr>
          <p:cNvPr id="22532" name="Text Box 13"/>
          <p:cNvSpPr txBox="1">
            <a:spLocks noChangeArrowheads="1"/>
          </p:cNvSpPr>
          <p:nvPr/>
        </p:nvSpPr>
        <p:spPr bwMode="auto">
          <a:xfrm>
            <a:off x="5318126" y="4686300"/>
            <a:ext cx="1938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Unplaced: Lemanniellidae</a:t>
            </a:r>
          </a:p>
        </p:txBody>
      </p:sp>
      <p:sp>
        <p:nvSpPr>
          <p:cNvPr id="22533" name="Text Box 14"/>
          <p:cNvSpPr txBox="1">
            <a:spLocks noChangeArrowheads="1"/>
          </p:cNvSpPr>
          <p:nvPr/>
        </p:nvSpPr>
        <p:spPr bwMode="auto">
          <a:xfrm>
            <a:off x="5318125" y="4162425"/>
            <a:ext cx="2070679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The </a:t>
            </a:r>
            <a:r>
              <a:rPr lang="ja-JP" altLang="en-US" sz="1800"/>
              <a:t>“</a:t>
            </a:r>
            <a:r>
              <a:rPr lang="en-US" altLang="ja-JP" sz="1800"/>
              <a:t>Psoroptidia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22534" name="Line 15"/>
          <p:cNvSpPr>
            <a:spLocks noChangeShapeType="1"/>
          </p:cNvSpPr>
          <p:nvPr/>
        </p:nvSpPr>
        <p:spPr bwMode="auto">
          <a:xfrm flipH="1" flipV="1">
            <a:off x="5029200" y="4191000"/>
            <a:ext cx="3810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1295400" y="1371601"/>
            <a:ext cx="2382890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Pterolichoidea (birds)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4495800" y="1371601"/>
            <a:ext cx="2084399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Analgoidea</a:t>
            </a:r>
            <a:r>
              <a:rPr lang="en-US" sz="1800" dirty="0"/>
              <a:t> (birds)</a:t>
            </a:r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7243762" y="1143000"/>
            <a:ext cx="1555665" cy="65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Sarcoptoidea</a:t>
            </a:r>
            <a:r>
              <a:rPr lang="en-US" sz="1800" dirty="0"/>
              <a:t> </a:t>
            </a:r>
          </a:p>
          <a:p>
            <a:r>
              <a:rPr lang="en-US" sz="1800" dirty="0"/>
              <a:t>(mammals)</a:t>
            </a:r>
          </a:p>
        </p:txBody>
      </p:sp>
      <p:pic>
        <p:nvPicPr>
          <p:cNvPr id="22539" name="Picture 3" descr="clad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1981200"/>
            <a:ext cx="9118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863600" y="1981200"/>
            <a:ext cx="3048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987801" y="1981200"/>
            <a:ext cx="2971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035801" y="1981200"/>
            <a:ext cx="203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lgoidea tre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5401"/>
            <a:ext cx="5299364" cy="6858000"/>
          </a:xfrm>
          <a:prstGeom prst="rect">
            <a:avLst/>
          </a:prstGeom>
        </p:spPr>
      </p:pic>
      <p:pic>
        <p:nvPicPr>
          <p:cNvPr id="4" name="Picture 3" descr="Analgoidea tre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6" y="533401"/>
            <a:ext cx="5299364" cy="6858000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057401" y="152400"/>
            <a:ext cx="553917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r>
              <a:rPr lang="en-US" dirty="0" smtClean="0"/>
              <a:t> (2 of 2)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2856778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85271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9296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06597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856168" y="250761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083555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91200" y="534603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1" y="5257800"/>
            <a:ext cx="1545748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Mammal mites</a:t>
            </a:r>
          </a:p>
        </p:txBody>
      </p:sp>
    </p:spTree>
    <p:extLst>
      <p:ext uri="{BB962C8B-B14F-4D97-AF65-F5344CB8AC3E}">
        <p14:creationId xmlns:p14="http://schemas.microsoft.com/office/powerpoint/2010/main" val="266554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BMOC 93-1010-001_Myocoptes_japoni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581400"/>
            <a:ext cx="2819400" cy="42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0"/>
            <a:ext cx="2743200" cy="3570514"/>
          </a:xfrm>
          <a:prstGeom prst="rect">
            <a:avLst/>
          </a:prstGeom>
        </p:spPr>
      </p:pic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4751551" cy="45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on hair (fur mites)</a:t>
            </a:r>
          </a:p>
          <a:p>
            <a:r>
              <a:rPr lang="en-US" dirty="0"/>
              <a:t>4. Family </a:t>
            </a:r>
            <a:r>
              <a:rPr lang="en-US" b="1" dirty="0" err="1"/>
              <a:t>Myocoptidae</a:t>
            </a:r>
            <a:endParaRPr lang="en-US" b="1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dirty="0" err="1"/>
              <a:t>Myocoptid</a:t>
            </a:r>
            <a:r>
              <a:rPr lang="en-US" dirty="0"/>
              <a:t> mites have legs III-IV</a:t>
            </a:r>
          </a:p>
          <a:p>
            <a:pPr>
              <a:buFont typeface="Arial" charset="0"/>
              <a:buNone/>
            </a:pPr>
            <a:r>
              <a:rPr lang="en-US" dirty="0"/>
              <a:t>of females &amp; juveniles and legs</a:t>
            </a:r>
          </a:p>
          <a:p>
            <a:pPr>
              <a:buFont typeface="Arial" charset="0"/>
              <a:buNone/>
            </a:pPr>
            <a:r>
              <a:rPr lang="en-US" dirty="0"/>
              <a:t>III of males modified for hair-</a:t>
            </a:r>
          </a:p>
          <a:p>
            <a:pPr>
              <a:buFont typeface="Arial" charset="0"/>
              <a:buNone/>
            </a:pPr>
            <a:r>
              <a:rPr lang="en-US" dirty="0"/>
              <a:t>clasping. Unlike true fur-mites,</a:t>
            </a:r>
          </a:p>
          <a:p>
            <a:pPr>
              <a:buFont typeface="Arial" charset="0"/>
              <a:buNone/>
            </a:pPr>
            <a:r>
              <a:rPr lang="en-US" dirty="0"/>
              <a:t>they feed from the skin at the</a:t>
            </a:r>
          </a:p>
          <a:p>
            <a:pPr>
              <a:buFont typeface="Arial" charset="0"/>
              <a:buNone/>
            </a:pPr>
            <a:r>
              <a:rPr lang="en-US" dirty="0"/>
              <a:t>base of the hair.</a:t>
            </a:r>
          </a:p>
          <a:p>
            <a:pPr>
              <a:buFont typeface="Arial" charset="0"/>
              <a:buNone/>
            </a:pPr>
            <a:r>
              <a:rPr lang="en-US" dirty="0"/>
              <a:t>The family is worldwide on</a:t>
            </a:r>
          </a:p>
          <a:p>
            <a:pPr>
              <a:buFont typeface="Arial" charset="0"/>
              <a:buNone/>
            </a:pPr>
            <a:r>
              <a:rPr lang="en-US" dirty="0"/>
              <a:t>rodents and on marsupials in</a:t>
            </a:r>
          </a:p>
          <a:p>
            <a:pPr>
              <a:buFont typeface="Arial" charset="0"/>
              <a:buNone/>
            </a:pPr>
            <a:r>
              <a:rPr lang="en-US" dirty="0"/>
              <a:t>South America and Australia.</a:t>
            </a:r>
          </a:p>
        </p:txBody>
      </p:sp>
      <p:sp>
        <p:nvSpPr>
          <p:cNvPr id="98308" name="Text Box 15"/>
          <p:cNvSpPr txBox="1">
            <a:spLocks noChangeArrowheads="1"/>
          </p:cNvSpPr>
          <p:nvPr/>
        </p:nvSpPr>
        <p:spPr bwMode="auto">
          <a:xfrm>
            <a:off x="5181600" y="3124201"/>
            <a:ext cx="1506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 i="1" dirty="0" err="1"/>
              <a:t>Myocoptes</a:t>
            </a:r>
            <a:r>
              <a:rPr lang="en-US" sz="1100" i="1" dirty="0"/>
              <a:t> </a:t>
            </a:r>
            <a:r>
              <a:rPr lang="en-US" sz="1100" i="1" dirty="0" err="1"/>
              <a:t>lepidotus</a:t>
            </a:r>
            <a:endParaRPr lang="en-US" sz="1100" i="1" dirty="0"/>
          </a:p>
          <a:p>
            <a:pPr algn="ctr"/>
            <a:r>
              <a:rPr lang="en-US" sz="1100" i="1" dirty="0"/>
              <a:t> </a:t>
            </a:r>
            <a:r>
              <a:rPr lang="en-US" sz="1100" dirty="0"/>
              <a:t>from mouse.</a:t>
            </a: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 flipV="1">
            <a:off x="7467600" y="1524000"/>
            <a:ext cx="304800" cy="76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20000" y="1219201"/>
            <a:ext cx="1752600" cy="954097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1400" dirty="0">
                <a:solidFill>
                  <a:srgbClr val="0000FF"/>
                </a:solidFill>
              </a:rPr>
              <a:t>legs III-IV of females modified for hair-</a:t>
            </a:r>
          </a:p>
          <a:p>
            <a:pPr algn="ctr">
              <a:buFont typeface="Arial" charset="0"/>
              <a:buNone/>
            </a:pPr>
            <a:r>
              <a:rPr lang="en-US" sz="1400" dirty="0">
                <a:solidFill>
                  <a:srgbClr val="0000FF"/>
                </a:solidFill>
              </a:rPr>
              <a:t>clasping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>
            <a:off x="7620000" y="1676401"/>
            <a:ext cx="22860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334000" y="6601114"/>
            <a:ext cx="2683768" cy="2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l">
              <a:defRPr/>
            </a:pPr>
            <a:r>
              <a:rPr lang="en-US" sz="1100" i="1" dirty="0" err="1">
                <a:solidFill>
                  <a:srgbClr val="0D0D0D"/>
                </a:solidFill>
                <a:latin typeface="Lucida Grande" charset="0"/>
                <a:cs typeface="+mn-cs"/>
              </a:rPr>
              <a:t>Myocoptes</a:t>
            </a:r>
            <a:r>
              <a:rPr lang="en-US" sz="1100" i="1" dirty="0">
                <a:solidFill>
                  <a:srgbClr val="0D0D0D"/>
                </a:solidFill>
                <a:latin typeface="Lucida Grande" charset="0"/>
                <a:cs typeface="+mn-cs"/>
              </a:rPr>
              <a:t> </a:t>
            </a:r>
            <a:r>
              <a:rPr lang="en-US" sz="1100" i="1" dirty="0" err="1">
                <a:solidFill>
                  <a:srgbClr val="0D0D0D"/>
                </a:solidFill>
                <a:latin typeface="Lucida Grande" charset="0"/>
                <a:cs typeface="+mn-cs"/>
              </a:rPr>
              <a:t>japonensis</a:t>
            </a:r>
            <a:r>
              <a:rPr lang="en-US" sz="1100" i="1" dirty="0">
                <a:solidFill>
                  <a:srgbClr val="0D0D0D"/>
                </a:solidFill>
                <a:latin typeface="Lucida Grande" charset="0"/>
                <a:cs typeface="+mn-cs"/>
              </a:rPr>
              <a:t> </a:t>
            </a:r>
            <a:r>
              <a:rPr lang="en-US" sz="1100" dirty="0">
                <a:solidFill>
                  <a:srgbClr val="0D0D0D"/>
                </a:solidFill>
                <a:latin typeface="Lucida Grande" charset="0"/>
                <a:cs typeface="+mn-cs"/>
              </a:rPr>
              <a:t>(</a:t>
            </a:r>
            <a:r>
              <a:rPr lang="en-US" sz="1100" dirty="0" err="1">
                <a:solidFill>
                  <a:srgbClr val="0D0D0D"/>
                </a:solidFill>
                <a:latin typeface="Lucida Grande" charset="0"/>
                <a:cs typeface="+mn-cs"/>
              </a:rPr>
              <a:t>Myocoptidae</a:t>
            </a:r>
            <a:r>
              <a:rPr lang="en-US" sz="1100" dirty="0">
                <a:solidFill>
                  <a:srgbClr val="0D0D0D"/>
                </a:solidFill>
                <a:latin typeface="Lucida Grande" charset="0"/>
                <a:cs typeface="+mn-cs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0" y="5029200"/>
            <a:ext cx="1752600" cy="73866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1400" dirty="0">
                <a:solidFill>
                  <a:srgbClr val="0000FF"/>
                </a:solidFill>
              </a:rPr>
              <a:t>legs III of males modified for hair-</a:t>
            </a:r>
          </a:p>
          <a:p>
            <a:pPr algn="ctr">
              <a:buFont typeface="Arial" charset="0"/>
              <a:buNone/>
            </a:pPr>
            <a:r>
              <a:rPr lang="en-US" sz="1400" dirty="0">
                <a:solidFill>
                  <a:srgbClr val="0000FF"/>
                </a:solidFill>
              </a:rPr>
              <a:t>clasping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7543801" y="5715000"/>
            <a:ext cx="133350" cy="2159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4767872" cy="489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Parasites living on hair (fur mites)</a:t>
            </a:r>
          </a:p>
          <a:p>
            <a:r>
              <a:rPr lang="en-US"/>
              <a:t>4. Family Myocoptidae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r>
              <a:rPr lang="en-US"/>
              <a:t>Important species: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AutoNum type="alphaLcParenR"/>
            </a:pPr>
            <a:r>
              <a:rPr lang="en-US" i="1"/>
              <a:t>Myocoptes musculinus </a:t>
            </a:r>
            <a:r>
              <a:rPr lang="en-US"/>
              <a:t>on</a:t>
            </a:r>
          </a:p>
          <a:p>
            <a:r>
              <a:rPr lang="en-US"/>
              <a:t>house mice and other rodents</a:t>
            </a:r>
          </a:p>
          <a:p>
            <a:endParaRPr lang="en-US"/>
          </a:p>
          <a:p>
            <a:r>
              <a:rPr lang="en-US"/>
              <a:t>b) </a:t>
            </a:r>
            <a:r>
              <a:rPr lang="en-US" i="1"/>
              <a:t>Trichoecius romboutsi </a:t>
            </a:r>
            <a:r>
              <a:rPr lang="en-US"/>
              <a:t>on</a:t>
            </a:r>
          </a:p>
          <a:p>
            <a:r>
              <a:rPr lang="en-US"/>
              <a:t>house mice.</a:t>
            </a:r>
          </a:p>
          <a:p>
            <a:endParaRPr lang="en-US"/>
          </a:p>
          <a:p>
            <a:r>
              <a:rPr lang="en-US"/>
              <a:t>Both can cause hair loss and </a:t>
            </a:r>
          </a:p>
          <a:p>
            <a:r>
              <a:rPr lang="ja-JP" altLang="en-US"/>
              <a:t>“</a:t>
            </a:r>
            <a:r>
              <a:rPr lang="en-US" altLang="ja-JP"/>
              <a:t>mange</a:t>
            </a:r>
            <a:r>
              <a:rPr lang="ja-JP" altLang="en-US"/>
              <a:t>”</a:t>
            </a:r>
            <a:r>
              <a:rPr lang="en-US" altLang="ja-JP"/>
              <a:t> in lab mice.</a:t>
            </a:r>
            <a:endParaRPr lang="en-US"/>
          </a:p>
        </p:txBody>
      </p:sp>
      <p:sp>
        <p:nvSpPr>
          <p:cNvPr id="100355" name="Text Box 15"/>
          <p:cNvSpPr txBox="1">
            <a:spLocks noChangeArrowheads="1"/>
          </p:cNvSpPr>
          <p:nvPr/>
        </p:nvSpPr>
        <p:spPr bwMode="auto">
          <a:xfrm>
            <a:off x="3625851" y="5867400"/>
            <a:ext cx="2851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Trichoecius</a:t>
            </a:r>
            <a:r>
              <a:rPr lang="en-US" sz="1800" i="1" dirty="0"/>
              <a:t> </a:t>
            </a:r>
            <a:r>
              <a:rPr lang="en-US" sz="1800" i="1" dirty="0" err="1"/>
              <a:t>gettingeri</a:t>
            </a:r>
            <a:endParaRPr lang="en-US" sz="1800" i="1" dirty="0"/>
          </a:p>
          <a:p>
            <a:r>
              <a:rPr lang="en-US" sz="1800" i="1" dirty="0"/>
              <a:t> </a:t>
            </a:r>
            <a:r>
              <a:rPr lang="en-US" sz="1800" dirty="0"/>
              <a:t>from white footed mouse.</a:t>
            </a:r>
          </a:p>
        </p:txBody>
      </p:sp>
      <p:sp>
        <p:nvSpPr>
          <p:cNvPr id="100356" name="Text Box 15"/>
          <p:cNvSpPr txBox="1">
            <a:spLocks noChangeArrowheads="1"/>
          </p:cNvSpPr>
          <p:nvPr/>
        </p:nvSpPr>
        <p:spPr bwMode="auto">
          <a:xfrm>
            <a:off x="5410200" y="3200400"/>
            <a:ext cx="43190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 err="1"/>
              <a:t>Myocoptes</a:t>
            </a:r>
            <a:r>
              <a:rPr lang="en-US" sz="1800" i="1" dirty="0"/>
              <a:t> </a:t>
            </a:r>
            <a:r>
              <a:rPr lang="en-US" sz="1800" i="1" dirty="0" err="1"/>
              <a:t>japonensis</a:t>
            </a:r>
            <a:r>
              <a:rPr lang="en-US" sz="1800" i="1" dirty="0"/>
              <a:t> </a:t>
            </a:r>
            <a:r>
              <a:rPr lang="en-US" sz="1800" dirty="0"/>
              <a:t>from vole.</a:t>
            </a:r>
          </a:p>
        </p:txBody>
      </p:sp>
      <p:pic>
        <p:nvPicPr>
          <p:cNvPr id="100357" name="Picture 7" descr="Myocoptes japonensis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 descr="Trichoecius gettingeri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733800"/>
            <a:ext cx="2362200" cy="32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lgoidea tree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5401"/>
            <a:ext cx="5299364" cy="6858000"/>
          </a:xfrm>
          <a:prstGeom prst="rect">
            <a:avLst/>
          </a:prstGeom>
        </p:spPr>
      </p:pic>
      <p:pic>
        <p:nvPicPr>
          <p:cNvPr id="4" name="Picture 3" descr="Analgoidea tree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36" y="533401"/>
            <a:ext cx="5299364" cy="6858000"/>
          </a:xfrm>
          <a:prstGeom prst="rect">
            <a:avLst/>
          </a:prstGeom>
        </p:spPr>
      </p:pic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057401" y="152400"/>
            <a:ext cx="553917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Classification of the </a:t>
            </a:r>
            <a:r>
              <a:rPr lang="en-US" dirty="0" err="1" smtClean="0"/>
              <a:t>Psoroptidia</a:t>
            </a:r>
            <a:r>
              <a:rPr lang="en-US" dirty="0" smtClean="0"/>
              <a:t> (2 of 2)</a:t>
            </a:r>
            <a:endParaRPr lang="en-US" dirty="0"/>
          </a:p>
        </p:txBody>
      </p:sp>
      <p:sp>
        <p:nvSpPr>
          <p:cNvPr id="24579" name="Text Box 11"/>
          <p:cNvSpPr txBox="1">
            <a:spLocks noChangeArrowheads="1"/>
          </p:cNvSpPr>
          <p:nvPr/>
        </p:nvSpPr>
        <p:spPr bwMode="auto">
          <a:xfrm>
            <a:off x="152400" y="6019800"/>
            <a:ext cx="881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 err="1"/>
              <a:t>Sarcoptoid</a:t>
            </a:r>
            <a:r>
              <a:rPr lang="en-US" sz="1800" dirty="0"/>
              <a:t> taxa cluster in with 3 different </a:t>
            </a:r>
            <a:r>
              <a:rPr lang="en-US" sz="1800" dirty="0" err="1"/>
              <a:t>Analgoid</a:t>
            </a:r>
            <a:r>
              <a:rPr lang="en-US" sz="1800" dirty="0"/>
              <a:t> lineages, suggesting multiple host </a:t>
            </a:r>
          </a:p>
          <a:p>
            <a:r>
              <a:rPr lang="en-US" sz="1800" dirty="0"/>
              <a:t>shifts from bird to mammal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56778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85271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29296" y="251316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06597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856168" y="250761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083555" y="2502069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91200" y="534603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>
              <a:latin typeface="Arial" pitchFamily="33" charset="0"/>
              <a:ea typeface="ＭＳ Ｐゴシック" pitchFamily="33" charset="-128"/>
              <a:cs typeface="ＭＳ Ｐゴシック" pitchFamily="3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9801" y="5257800"/>
            <a:ext cx="1545748" cy="34362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1600" dirty="0"/>
              <a:t>Mammal mites</a:t>
            </a:r>
          </a:p>
        </p:txBody>
      </p:sp>
    </p:spTree>
    <p:extLst>
      <p:ext uri="{BB962C8B-B14F-4D97-AF65-F5344CB8AC3E}">
        <p14:creationId xmlns:p14="http://schemas.microsoft.com/office/powerpoint/2010/main" val="139790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4733608" cy="526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as</a:t>
            </a:r>
          </a:p>
          <a:p>
            <a:r>
              <a:rPr lang="en-US" dirty="0" err="1"/>
              <a:t>endoparasites</a:t>
            </a:r>
            <a:endParaRPr lang="en-US" dirty="0"/>
          </a:p>
          <a:p>
            <a:pPr>
              <a:buFont typeface="Arial" charset="0"/>
              <a:buAutoNum type="arabicPeriod"/>
            </a:pPr>
            <a:r>
              <a:rPr lang="en-US" dirty="0"/>
              <a:t>Family </a:t>
            </a:r>
            <a:r>
              <a:rPr lang="en-US" dirty="0" err="1"/>
              <a:t>Gastronyssidae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Parasites of bats &amp; rodents.</a:t>
            </a:r>
          </a:p>
          <a:p>
            <a:pPr>
              <a:buFont typeface="Arial" charset="0"/>
              <a:buNone/>
            </a:pPr>
            <a:r>
              <a:rPr lang="en-US" dirty="0"/>
              <a:t>most taxa in upper respiratory</a:t>
            </a:r>
          </a:p>
          <a:p>
            <a:pPr>
              <a:buFont typeface="Arial" charset="0"/>
              <a:buNone/>
            </a:pPr>
            <a:r>
              <a:rPr lang="en-US" dirty="0"/>
              <a:t>tract.</a:t>
            </a:r>
          </a:p>
          <a:p>
            <a:pPr>
              <a:buFont typeface="Arial" charset="0"/>
              <a:buNone/>
            </a:pPr>
            <a:r>
              <a:rPr lang="en-US" dirty="0"/>
              <a:t>Genus </a:t>
            </a:r>
            <a:r>
              <a:rPr lang="en-US" i="1" dirty="0" err="1"/>
              <a:t>Gastronyssus</a:t>
            </a:r>
            <a:r>
              <a:rPr lang="en-US" dirty="0"/>
              <a:t> in stomach</a:t>
            </a:r>
          </a:p>
          <a:p>
            <a:pPr>
              <a:buFont typeface="Arial" charset="0"/>
              <a:buNone/>
            </a:pPr>
            <a:r>
              <a:rPr lang="en-US" dirty="0"/>
              <a:t>of </a:t>
            </a:r>
            <a:r>
              <a:rPr lang="en-US" dirty="0" err="1"/>
              <a:t>Pteropodidae</a:t>
            </a:r>
            <a:r>
              <a:rPr lang="en-US" dirty="0"/>
              <a:t>.</a:t>
            </a:r>
          </a:p>
          <a:p>
            <a:pPr>
              <a:buFont typeface="Arial" charset="0"/>
              <a:buNone/>
            </a:pPr>
            <a:r>
              <a:rPr lang="en-US" dirty="0"/>
              <a:t>Some </a:t>
            </a:r>
            <a:r>
              <a:rPr lang="en-US" i="1" dirty="0" err="1"/>
              <a:t>Opsonyssus</a:t>
            </a:r>
            <a:r>
              <a:rPr lang="en-US" dirty="0"/>
              <a:t> in eye orbits</a:t>
            </a:r>
          </a:p>
          <a:p>
            <a:pPr>
              <a:buFont typeface="Arial" charset="0"/>
              <a:buNone/>
            </a:pPr>
            <a:r>
              <a:rPr lang="en-US" dirty="0"/>
              <a:t>of </a:t>
            </a:r>
            <a:r>
              <a:rPr lang="en-US" dirty="0" err="1"/>
              <a:t>Pteropodidae</a:t>
            </a:r>
            <a:r>
              <a:rPr lang="en-US" dirty="0"/>
              <a:t>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r>
              <a:rPr lang="en-US" i="1" dirty="0" err="1" smtClean="0"/>
              <a:t>Sciuracarus</a:t>
            </a:r>
            <a:r>
              <a:rPr lang="en-US" dirty="0" smtClean="0"/>
              <a:t> </a:t>
            </a:r>
            <a:r>
              <a:rPr lang="en-US" dirty="0"/>
              <a:t>from African squirrel.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102403" name="Picture 9" descr="Mycteronys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762000"/>
            <a:ext cx="3911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10"/>
          <p:cNvSpPr txBox="1">
            <a:spLocks noChangeArrowheads="1"/>
          </p:cNvSpPr>
          <p:nvPr/>
        </p:nvSpPr>
        <p:spPr bwMode="auto">
          <a:xfrm>
            <a:off x="5546725" y="5529264"/>
            <a:ext cx="2244301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Mycteronyssus polli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l"/>
            <a:endParaRPr kumimoji="0" lang="en-US" b="0">
              <a:solidFill>
                <a:srgbClr val="000000"/>
              </a:solidFill>
            </a:endParaRPr>
          </a:p>
        </p:txBody>
      </p:sp>
      <p:sp>
        <p:nvSpPr>
          <p:cNvPr id="522242" name="Text Box 3"/>
          <p:cNvSpPr txBox="1">
            <a:spLocks noChangeArrowheads="1"/>
          </p:cNvSpPr>
          <p:nvPr/>
        </p:nvSpPr>
        <p:spPr bwMode="auto">
          <a:xfrm>
            <a:off x="-76199" y="653409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sz="2000" i="1" dirty="0" err="1"/>
              <a:t>Yunkeracarus</a:t>
            </a:r>
            <a:r>
              <a:rPr lang="en-US" sz="2000" dirty="0"/>
              <a:t> in </a:t>
            </a:r>
            <a:r>
              <a:rPr lang="en-US" sz="2000" dirty="0" err="1"/>
              <a:t>muroid</a:t>
            </a:r>
            <a:r>
              <a:rPr lang="en-US" sz="2000" dirty="0"/>
              <a:t> rodents</a:t>
            </a:r>
          </a:p>
        </p:txBody>
      </p:sp>
      <p:pic>
        <p:nvPicPr>
          <p:cNvPr id="522245" name="Picture 25" descr="BMOC 91-1350-114_YunkeracarusM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72" y="457201"/>
            <a:ext cx="4089928" cy="614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667000" y="6094825"/>
            <a:ext cx="2488837" cy="27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 algn="l">
              <a:defRPr/>
            </a:pPr>
            <a:r>
              <a:rPr lang="en-US" sz="1200" i="1" dirty="0" err="1">
                <a:solidFill>
                  <a:srgbClr val="0000FF"/>
                </a:solidFill>
                <a:latin typeface="Lucida Grande" charset="0"/>
                <a:cs typeface="+mn-cs"/>
              </a:rPr>
              <a:t>Yunkeracarus</a:t>
            </a:r>
            <a:r>
              <a:rPr lang="en-US" sz="1200" i="1" dirty="0">
                <a:solidFill>
                  <a:srgbClr val="0000FF"/>
                </a:solidFill>
                <a:latin typeface="Lucida Grande" charset="0"/>
                <a:cs typeface="+mn-cs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  <a:cs typeface="+mn-cs"/>
              </a:rPr>
              <a:t>(</a:t>
            </a:r>
            <a:r>
              <a:rPr lang="en-US" sz="1200" dirty="0" err="1">
                <a:solidFill>
                  <a:srgbClr val="0000FF"/>
                </a:solidFill>
                <a:latin typeface="Lucida Grande" charset="0"/>
                <a:cs typeface="+mn-cs"/>
              </a:rPr>
              <a:t>Gastronyssidae</a:t>
            </a:r>
            <a:r>
              <a:rPr lang="en-US" sz="1200" dirty="0">
                <a:solidFill>
                  <a:srgbClr val="0000FF"/>
                </a:solidFill>
                <a:latin typeface="Lucida Grande" charset="0"/>
                <a:cs typeface="+mn-cs"/>
              </a:rPr>
              <a:t>)</a:t>
            </a:r>
          </a:p>
        </p:txBody>
      </p:sp>
      <p:sp>
        <p:nvSpPr>
          <p:cNvPr id="522247" name="Rectangle 1"/>
          <p:cNvSpPr>
            <a:spLocks noChangeArrowheads="1"/>
          </p:cNvSpPr>
          <p:nvPr/>
        </p:nvSpPr>
        <p:spPr bwMode="auto">
          <a:xfrm>
            <a:off x="457200" y="1"/>
            <a:ext cx="937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</a:rPr>
              <a:t>Mammal-associated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</a:rPr>
              <a:t>Analgoidea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living as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</a:rPr>
              <a:t>endoparasites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3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104450" name="Text Box 3"/>
          <p:cNvSpPr txBox="1">
            <a:spLocks noChangeArrowheads="1"/>
          </p:cNvSpPr>
          <p:nvPr/>
        </p:nvSpPr>
        <p:spPr bwMode="auto">
          <a:xfrm>
            <a:off x="212725" y="352425"/>
            <a:ext cx="4816673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as</a:t>
            </a:r>
          </a:p>
          <a:p>
            <a:r>
              <a:rPr lang="en-US" dirty="0" err="1"/>
              <a:t>endoparasites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2. Family </a:t>
            </a:r>
            <a:r>
              <a:rPr lang="en-US" b="1" dirty="0" err="1"/>
              <a:t>Pneumocoptidae</a:t>
            </a:r>
            <a:endParaRPr lang="en-US" b="1" dirty="0"/>
          </a:p>
          <a:p>
            <a:pPr>
              <a:buFont typeface="Arial" charset="0"/>
              <a:buNone/>
            </a:pPr>
            <a:r>
              <a:rPr lang="en-US" dirty="0"/>
              <a:t>1 genus, </a:t>
            </a:r>
            <a:r>
              <a:rPr lang="en-US" i="1" dirty="0" err="1"/>
              <a:t>Pneumocoptes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with 5 species in lungs of rodents:</a:t>
            </a:r>
          </a:p>
          <a:p>
            <a:pPr>
              <a:buFont typeface="Arial" charset="0"/>
              <a:buNone/>
            </a:pPr>
            <a:r>
              <a:rPr lang="en-US" dirty="0"/>
              <a:t>voles, mice, squirrels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5867400" y="4953001"/>
            <a:ext cx="2721234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/>
              <a:t>Pneumocoptes penrosei</a:t>
            </a:r>
            <a:endParaRPr lang="en-US"/>
          </a:p>
        </p:txBody>
      </p:sp>
      <p:pic>
        <p:nvPicPr>
          <p:cNvPr id="104452" name="Picture 6" descr="Pneumocoptes penros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1"/>
            <a:ext cx="41910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Pneumocoptes Penros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3" y="2667001"/>
            <a:ext cx="3874028" cy="421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8645526" y="63468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endParaRPr lang="en-US"/>
          </a:p>
        </p:txBody>
      </p:sp>
      <p:sp>
        <p:nvSpPr>
          <p:cNvPr id="106498" name="Text Box 3"/>
          <p:cNvSpPr txBox="1">
            <a:spLocks noChangeArrowheads="1"/>
          </p:cNvSpPr>
          <p:nvPr/>
        </p:nvSpPr>
        <p:spPr bwMode="auto">
          <a:xfrm>
            <a:off x="212726" y="352426"/>
            <a:ext cx="4017276" cy="30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Parasites living as</a:t>
            </a:r>
          </a:p>
          <a:p>
            <a:r>
              <a:rPr lang="en-US" dirty="0" err="1"/>
              <a:t>endoparasites</a:t>
            </a:r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3. Family </a:t>
            </a:r>
            <a:r>
              <a:rPr lang="en-US" b="1" dirty="0" err="1"/>
              <a:t>Lemurnyssidae</a:t>
            </a:r>
            <a:endParaRPr lang="en-US" b="1" dirty="0"/>
          </a:p>
          <a:p>
            <a:pPr>
              <a:buFont typeface="Arial" charset="0"/>
              <a:buNone/>
            </a:pPr>
            <a:r>
              <a:rPr lang="en-US" dirty="0"/>
              <a:t>2 genera, 3 species in nasal</a:t>
            </a:r>
          </a:p>
          <a:p>
            <a:pPr>
              <a:buFont typeface="Arial" charset="0"/>
              <a:buNone/>
            </a:pPr>
            <a:r>
              <a:rPr lang="en-US" dirty="0"/>
              <a:t>passages of Primates</a:t>
            </a:r>
          </a:p>
          <a:p>
            <a:pPr>
              <a:buFont typeface="Arial" charset="0"/>
              <a:buNone/>
            </a:pPr>
            <a:r>
              <a:rPr lang="en-US" dirty="0"/>
              <a:t>(</a:t>
            </a:r>
            <a:r>
              <a:rPr lang="en-US" dirty="0" err="1"/>
              <a:t>bushbabies</a:t>
            </a:r>
            <a:r>
              <a:rPr lang="en-US" dirty="0"/>
              <a:t> &amp; squirrel</a:t>
            </a:r>
          </a:p>
          <a:p>
            <a:pPr>
              <a:buFont typeface="Arial" charset="0"/>
              <a:buNone/>
            </a:pPr>
            <a:r>
              <a:rPr lang="en-US" dirty="0"/>
              <a:t>monkeys)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pic>
        <p:nvPicPr>
          <p:cNvPr id="106499" name="Picture 3" descr="Mortelmansia ex Krantz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302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5"/>
          <p:cNvSpPr>
            <a:spLocks noChangeArrowheads="1"/>
          </p:cNvSpPr>
          <p:nvPr/>
        </p:nvSpPr>
        <p:spPr bwMode="auto">
          <a:xfrm>
            <a:off x="2209800" y="2133600"/>
            <a:ext cx="922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s-ES_tradnl" b="1" smtClean="0">
                <a:solidFill>
                  <a:srgbClr val="000000"/>
                </a:solidFill>
              </a:rPr>
              <a:t>Psoroptidia</a:t>
            </a:r>
            <a:endParaRPr kumimoji="1" lang="en-US" b="1" smtClean="0">
              <a:solidFill>
                <a:srgbClr val="000000"/>
              </a:solidFill>
            </a:endParaRPr>
          </a:p>
        </p:txBody>
      </p:sp>
      <p:grpSp>
        <p:nvGrpSpPr>
          <p:cNvPr id="431107" name="Group 23"/>
          <p:cNvGrpSpPr>
            <a:grpSpLocks/>
          </p:cNvGrpSpPr>
          <p:nvPr/>
        </p:nvGrpSpPr>
        <p:grpSpPr bwMode="auto">
          <a:xfrm>
            <a:off x="990600" y="0"/>
            <a:ext cx="7848600" cy="3200400"/>
            <a:chOff x="990600" y="152400"/>
            <a:chExt cx="7848600" cy="32004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3429000" y="1295400"/>
              <a:ext cx="1600200" cy="1511300"/>
            </a:xfrm>
            <a:prstGeom prst="line">
              <a:avLst/>
            </a:prstGeom>
            <a:solidFill>
              <a:schemeClr val="tx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4419600" y="1295400"/>
              <a:ext cx="2057400" cy="2057400"/>
            </a:xfrm>
            <a:prstGeom prst="line">
              <a:avLst/>
            </a:prstGeom>
            <a:solidFill>
              <a:schemeClr val="tx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1120" name="Rectangle 19"/>
            <p:cNvSpPr>
              <a:spLocks noChangeArrowheads="1"/>
            </p:cNvSpPr>
            <p:nvPr/>
          </p:nvSpPr>
          <p:spPr bwMode="auto">
            <a:xfrm>
              <a:off x="990600" y="152400"/>
              <a:ext cx="3886200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1" lang="en-US" dirty="0" err="1" smtClean="0">
                  <a:solidFill>
                    <a:srgbClr val="0000FF"/>
                  </a:solidFill>
                  <a:latin typeface="Times New Roman" charset="0"/>
                </a:rPr>
                <a:t>superfam</a:t>
              </a:r>
              <a:r>
                <a:rPr kumimoji="1" lang="en-US" dirty="0" smtClean="0">
                  <a:solidFill>
                    <a:srgbClr val="0000FF"/>
                  </a:solidFill>
                  <a:latin typeface="Times New Roman" charset="0"/>
                </a:rPr>
                <a:t>. </a:t>
              </a:r>
              <a:r>
                <a:rPr kumimoji="1" lang="en-US" dirty="0" err="1" smtClean="0">
                  <a:solidFill>
                    <a:srgbClr val="0000FF"/>
                  </a:solidFill>
                  <a:latin typeface="Times New Roman" charset="0"/>
                </a:rPr>
                <a:t>Pterolichoidea</a:t>
              </a:r>
              <a:r>
                <a:rPr kumimoji="1" lang="en-US" dirty="0" smtClean="0">
                  <a:solidFill>
                    <a:srgbClr val="0000FF"/>
                  </a:solidFill>
                  <a:latin typeface="Times New Roman" charset="0"/>
                </a:rPr>
                <a:t> (mostly parasites non-passerine birds)</a:t>
              </a:r>
              <a:endParaRPr kumimoji="1" lang="en-US" b="1" dirty="0" smtClean="0">
                <a:solidFill>
                  <a:srgbClr val="0000FF"/>
                </a:solidFill>
              </a:endParaRPr>
            </a:p>
          </p:txBody>
        </p:sp>
        <p:sp>
          <p:nvSpPr>
            <p:cNvPr id="431121" name="Rectangle 25"/>
            <p:cNvSpPr>
              <a:spLocks noChangeArrowheads="1"/>
            </p:cNvSpPr>
            <p:nvPr/>
          </p:nvSpPr>
          <p:spPr bwMode="auto">
            <a:xfrm>
              <a:off x="4953000" y="152400"/>
              <a:ext cx="38862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1" lang="en-US" dirty="0" err="1" smtClean="0">
                  <a:solidFill>
                    <a:srgbClr val="008000"/>
                  </a:solidFill>
                  <a:latin typeface="Times New Roman" charset="0"/>
                </a:rPr>
                <a:t>superfam</a:t>
              </a:r>
              <a:r>
                <a:rPr kumimoji="1" lang="en-US" dirty="0" smtClean="0">
                  <a:solidFill>
                    <a:srgbClr val="008000"/>
                  </a:solidFill>
                  <a:latin typeface="Times New Roman" charset="0"/>
                </a:rPr>
                <a:t>. </a:t>
              </a:r>
              <a:r>
                <a:rPr kumimoji="1" lang="en-US" dirty="0" err="1" smtClean="0">
                  <a:solidFill>
                    <a:srgbClr val="008000"/>
                  </a:solidFill>
                  <a:latin typeface="Times New Roman" charset="0"/>
                </a:rPr>
                <a:t>Analgoidea</a:t>
              </a:r>
              <a:r>
                <a:rPr kumimoji="1" lang="en-US" dirty="0" smtClean="0">
                  <a:solidFill>
                    <a:srgbClr val="008000"/>
                  </a:solidFill>
                  <a:latin typeface="Times New Roman" charset="0"/>
                </a:rPr>
                <a:t> </a:t>
              </a:r>
              <a:r>
                <a:rPr kumimoji="1" lang="en-US" dirty="0" err="1" smtClean="0">
                  <a:solidFill>
                    <a:srgbClr val="008000"/>
                  </a:solidFill>
                  <a:latin typeface="Times New Roman" charset="0"/>
                </a:rPr>
                <a:t>s.lat</a:t>
              </a:r>
              <a:r>
                <a:rPr kumimoji="1" lang="en-US" dirty="0" smtClean="0">
                  <a:solidFill>
                    <a:srgbClr val="008000"/>
                  </a:solidFill>
                  <a:latin typeface="Times New Roman" charset="0"/>
                </a:rPr>
                <a:t>.(parasites of passerine birds and mammals)+house dust mites</a:t>
              </a:r>
              <a:endParaRPr kumimoji="1" lang="en-US" b="1" dirty="0" smtClean="0">
                <a:solidFill>
                  <a:srgbClr val="008000"/>
                </a:solidFill>
              </a:endParaRPr>
            </a:p>
          </p:txBody>
        </p:sp>
      </p:grpSp>
      <p:grpSp>
        <p:nvGrpSpPr>
          <p:cNvPr id="431108" name="Group 24"/>
          <p:cNvGrpSpPr>
            <a:grpSpLocks/>
          </p:cNvGrpSpPr>
          <p:nvPr/>
        </p:nvGrpSpPr>
        <p:grpSpPr bwMode="auto">
          <a:xfrm>
            <a:off x="-3124200" y="3586163"/>
            <a:ext cx="12360275" cy="3271837"/>
            <a:chOff x="-3124199" y="3276599"/>
            <a:chExt cx="12360276" cy="3272601"/>
          </a:xfrm>
        </p:grpSpPr>
        <p:pic>
          <p:nvPicPr>
            <p:cNvPr id="431113" name="Picture 3" descr="HD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19638" y="-1267238"/>
              <a:ext cx="3272601" cy="1236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1114" name="Text Box 18"/>
            <p:cNvSpPr txBox="1">
              <a:spLocks noChangeArrowheads="1"/>
            </p:cNvSpPr>
            <p:nvPr/>
          </p:nvSpPr>
          <p:spPr bwMode="auto">
            <a:xfrm>
              <a:off x="1295400" y="5715000"/>
              <a:ext cx="39624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346075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b="0" smtClean="0">
                  <a:solidFill>
                    <a:srgbClr val="FF0000"/>
                  </a:solidFill>
                  <a:latin typeface="Times New Roman" charset="0"/>
                </a:rPr>
                <a:t>Psoroptidia</a:t>
              </a:r>
            </a:p>
            <a:p>
              <a:pPr algn="ctr"/>
              <a:r>
                <a:rPr lang="en-US" b="0" smtClean="0">
                  <a:solidFill>
                    <a:srgbClr val="FF0000"/>
                  </a:solidFill>
                  <a:latin typeface="Times New Roman" charset="0"/>
                </a:rPr>
                <a:t>(mostly parasitic taxa)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2298701" y="5131232"/>
              <a:ext cx="825500" cy="736772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1116" name="Rectangle 21"/>
            <p:cNvSpPr>
              <a:spLocks noChangeArrowheads="1"/>
            </p:cNvSpPr>
            <p:nvPr/>
          </p:nvSpPr>
          <p:spPr bwMode="auto">
            <a:xfrm>
              <a:off x="4953000" y="5257800"/>
              <a:ext cx="22364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smtClean="0">
                  <a:solidFill>
                    <a:srgbClr val="000000"/>
                  </a:solidFill>
                  <a:latin typeface="Times New Roman" charset="0"/>
                </a:rPr>
                <a:t>house dust mites</a:t>
              </a:r>
              <a:endParaRPr kumimoji="1"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 flipV="1">
              <a:off x="4724402" y="4953390"/>
              <a:ext cx="762000" cy="457307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8" name="Straight Connector 27"/>
          <p:cNvCxnSpPr/>
          <p:nvPr/>
        </p:nvCxnSpPr>
        <p:spPr bwMode="auto">
          <a:xfrm>
            <a:off x="609600" y="3657600"/>
            <a:ext cx="1600200" cy="0"/>
          </a:xfrm>
          <a:prstGeom prst="line">
            <a:avLst/>
          </a:prstGeom>
          <a:solidFill>
            <a:schemeClr val="tx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2286000" y="3581400"/>
            <a:ext cx="6781800" cy="76200"/>
          </a:xfrm>
          <a:prstGeom prst="line">
            <a:avLst/>
          </a:prstGeom>
          <a:solidFill>
            <a:schemeClr val="tx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1111" name="Rectangle 30"/>
          <p:cNvSpPr>
            <a:spLocks noChangeArrowheads="1"/>
          </p:cNvSpPr>
          <p:nvPr/>
        </p:nvSpPr>
        <p:spPr bwMode="auto">
          <a:xfrm>
            <a:off x="381000" y="3124200"/>
            <a:ext cx="196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smtClean="0">
                <a:solidFill>
                  <a:srgbClr val="0000FF"/>
                </a:solidFill>
                <a:latin typeface="Times New Roman" charset="0"/>
              </a:rPr>
              <a:t>Pterolichoidea</a:t>
            </a:r>
            <a:endParaRPr kumimoji="1" lang="en-US" b="1" smtClean="0">
              <a:solidFill>
                <a:srgbClr val="0000FF"/>
              </a:solidFill>
            </a:endParaRPr>
          </a:p>
        </p:txBody>
      </p:sp>
      <p:sp>
        <p:nvSpPr>
          <p:cNvPr id="431112" name="Rectangle 31"/>
          <p:cNvSpPr>
            <a:spLocks noChangeArrowheads="1"/>
          </p:cNvSpPr>
          <p:nvPr/>
        </p:nvSpPr>
        <p:spPr bwMode="auto">
          <a:xfrm>
            <a:off x="5257800" y="3124200"/>
            <a:ext cx="162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smtClean="0">
                <a:solidFill>
                  <a:srgbClr val="008000"/>
                </a:solidFill>
                <a:latin typeface="Times New Roman" charset="0"/>
              </a:rPr>
              <a:t>Analgoidea </a:t>
            </a:r>
            <a:endParaRPr kumimoji="1" lang="en-US" b="1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0" y="0"/>
            <a:ext cx="9220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kumimoji="1" lang="es-ES_tradnl" sz="3300" b="1" dirty="0" err="1">
                <a:solidFill>
                  <a:srgbClr val="000000"/>
                </a:solidFill>
              </a:rPr>
              <a:t>Obligatory</a:t>
            </a:r>
            <a:r>
              <a:rPr kumimoji="1" lang="es-ES_tradnl" sz="3300" b="1" dirty="0">
                <a:solidFill>
                  <a:srgbClr val="000000"/>
                </a:solidFill>
              </a:rPr>
              <a:t> </a:t>
            </a:r>
            <a:r>
              <a:rPr kumimoji="1" lang="es-ES_tradnl" sz="3300" b="1" dirty="0" err="1">
                <a:solidFill>
                  <a:srgbClr val="000000"/>
                </a:solidFill>
              </a:rPr>
              <a:t>permanent</a:t>
            </a:r>
            <a:r>
              <a:rPr kumimoji="1" lang="es-ES_tradnl" sz="3300" b="1" dirty="0">
                <a:solidFill>
                  <a:srgbClr val="000000"/>
                </a:solidFill>
              </a:rPr>
              <a:t> parasites </a:t>
            </a:r>
            <a:r>
              <a:rPr kumimoji="1" lang="es-ES_tradnl" sz="3300" b="1" dirty="0" err="1">
                <a:solidFill>
                  <a:srgbClr val="000000"/>
                </a:solidFill>
              </a:rPr>
              <a:t>Astigmata</a:t>
            </a:r>
            <a:endParaRPr kumimoji="1" lang="en-US" sz="3300" b="1" dirty="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52400" y="4038601"/>
            <a:ext cx="8763000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indent="346075" algn="l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60375"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Describes interactions where the dependent organism (a parasite) is harmful to its hosts. 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This classical definition, may be difficult to apply to all mite-host interactions.  For example, feather mites are in the ‘grey zone’ because mostly (but not always) the harm is negligible. For these interactions, a more general term, symbiosis, can be used. 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  <a:sym typeface="Symbol" charset="0"/>
            </a:endParaRPr>
          </a:p>
        </p:txBody>
      </p:sp>
      <p:sp>
        <p:nvSpPr>
          <p:cNvPr id="399364" name="Rectangle 4"/>
          <p:cNvSpPr>
            <a:spLocks noChangeArrowheads="1"/>
          </p:cNvSpPr>
          <p:nvPr/>
        </p:nvSpPr>
        <p:spPr bwMode="auto">
          <a:xfrm>
            <a:off x="2971801" y="3505201"/>
            <a:ext cx="2830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kumimoji="1" lang="en-US" b="1" smtClean="0">
                <a:solidFill>
                  <a:srgbClr val="000000"/>
                </a:solidFill>
                <a:latin typeface="Times New Roman" charset="0"/>
              </a:rPr>
              <a:t>What is parasitism?</a:t>
            </a:r>
            <a:endParaRPr kumimoji="1" lang="en-US" b="1" smtClean="0">
              <a:solidFill>
                <a:srgbClr val="FFFFFF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8601" y="1143000"/>
            <a:ext cx="8763000" cy="23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indent="346075" algn="l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60375"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0" algn="ctr">
              <a:defRPr/>
            </a:pPr>
            <a:r>
              <a:rPr lang="en-US" b="1" dirty="0" smtClean="0">
                <a:solidFill>
                  <a:srgbClr val="000000"/>
                </a:solidFill>
                <a:latin typeface="Times New Roman" charset="0"/>
              </a:rPr>
              <a:t>Symbiosis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Parasitism (dependent organism is harmful to host)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Commensalism (dependent organism neither harmful or beneficial to host)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Mutualism (dependent organism is beneficial to host)</a:t>
            </a:r>
          </a:p>
          <a:p>
            <a:pPr indent="0"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70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1288" y="2438399"/>
            <a:ext cx="9002712" cy="267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indent="346075" algn="l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60375"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Obligatory parasites = feed on host tissues, but not other food sources.  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Facultative parasites = can be both parasites and non parasites. For example, a mite feeds on host blood but also can be an opportunistic predator. </a:t>
            </a:r>
          </a:p>
          <a:p>
            <a:pPr marL="342865" indent="-342865">
              <a:buFont typeface="Symbol" charset="0"/>
              <a:buChar char="¨"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charset="0"/>
              </a:rPr>
              <a:t>Free-living = non parasites.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latin typeface="Times New Roman" charset="0"/>
              <a:sym typeface="Symbol" charset="0"/>
            </a:endParaRPr>
          </a:p>
        </p:txBody>
      </p:sp>
      <p:sp>
        <p:nvSpPr>
          <p:cNvPr id="400387" name="Rectangle 4"/>
          <p:cNvSpPr>
            <a:spLocks noChangeArrowheads="1"/>
          </p:cNvSpPr>
          <p:nvPr/>
        </p:nvSpPr>
        <p:spPr bwMode="auto">
          <a:xfrm>
            <a:off x="1782256" y="1600201"/>
            <a:ext cx="528580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kumimoji="1" lang="en-US" b="1" smtClean="0">
                <a:solidFill>
                  <a:srgbClr val="000000"/>
                </a:solidFill>
                <a:latin typeface="Times New Roman" charset="0"/>
              </a:rPr>
              <a:t>Type of parasitism: host as food source </a:t>
            </a:r>
            <a:endParaRPr kumimoji="1" lang="en-US" b="1" smtClean="0">
              <a:solidFill>
                <a:srgbClr val="FFFFFF"/>
              </a:solidFill>
            </a:endParaRPr>
          </a:p>
        </p:txBody>
      </p:sp>
      <p:sp>
        <p:nvSpPr>
          <p:cNvPr id="400388" name="Rectangle 5"/>
          <p:cNvSpPr>
            <a:spLocks noChangeArrowheads="1"/>
          </p:cNvSpPr>
          <p:nvPr/>
        </p:nvSpPr>
        <p:spPr bwMode="auto">
          <a:xfrm>
            <a:off x="0" y="0"/>
            <a:ext cx="92202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ctr"/>
            <a:r>
              <a:rPr kumimoji="1" lang="es-ES_tradnl" sz="3300" b="1">
                <a:solidFill>
                  <a:srgbClr val="000000"/>
                </a:solidFill>
              </a:rPr>
              <a:t>Obligatory permanent parasites Astigmata</a:t>
            </a:r>
            <a:endParaRPr kumimoji="1" lang="en-US" sz="33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7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3" charset="0"/>
            <a:ea typeface="ＭＳ Ｐゴシック" pitchFamily="33" charset="-128"/>
            <a:cs typeface="ＭＳ Ｐゴシック" pitchFamily="3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3" charset="0"/>
            <a:ea typeface="ＭＳ Ｐゴシック" pitchFamily="33" charset="-128"/>
            <a:cs typeface="ＭＳ Ｐゴシック" pitchFamily="3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oject Post Mortems (Online)">
  <a:themeElements>
    <a:clrScheme name="Project Post Mortems (Online)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Project Post Mortems (Online)">
      <a:majorFont>
        <a:latin typeface="Book Antiqu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oject Post Mortems (Online)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5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6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oject Post Mortems (Online)">
  <a:themeElements>
    <a:clrScheme name="Project Post Mortems (Online)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Project Post Mortems (Online)">
      <a:majorFont>
        <a:latin typeface="Book Antiqu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oject Post Mortems (Online)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5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6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oject Post Mortems (Online)">
  <a:themeElements>
    <a:clrScheme name="Project Post Mortems (Online)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Project Post Mortems (Online)">
      <a:majorFont>
        <a:latin typeface="Book Antiqu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oject Post Mortems (Online)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5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6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3" charset="0"/>
            <a:ea typeface="ＭＳ Ｐゴシック" pitchFamily="33" charset="-128"/>
            <a:cs typeface="ＭＳ Ｐゴシック" pitchFamily="3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3" charset="0"/>
            <a:ea typeface="ＭＳ Ｐゴシック" pitchFamily="33" charset="-128"/>
            <a:cs typeface="ＭＳ Ｐゴシック" pitchFamily="3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Project Post Mortems (Online)">
  <a:themeElements>
    <a:clrScheme name="Project Post Mortems (Online)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Project Post Mortems (Online)">
      <a:majorFont>
        <a:latin typeface="Book Antiqua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roject Post Mortems (Online)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Post Mortems (Online)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5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Post Mortems (Online) 6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3158</Words>
  <Application>Microsoft Macintosh PowerPoint</Application>
  <PresentationFormat>On-screen Show (4:3)</PresentationFormat>
  <Paragraphs>781</Paragraphs>
  <Slides>67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Blank Presentation</vt:lpstr>
      <vt:lpstr>Project Post Mortems (Online)</vt:lpstr>
      <vt:lpstr>Office Theme</vt:lpstr>
      <vt:lpstr>1_Project Post Mortems (Online)</vt:lpstr>
      <vt:lpstr>2_Project Post Mortems (Online)</vt:lpstr>
      <vt:lpstr>5_Blank Presentation</vt:lpstr>
      <vt:lpstr>1_Blank Presentation</vt:lpstr>
      <vt:lpstr>1_Office Theme</vt:lpstr>
      <vt:lpstr>3_Project Post Mortems (Online)</vt:lpstr>
      <vt:lpstr>PowerPoint Presentation</vt:lpstr>
      <vt:lpstr>Psoroptidia, phylogenetic placement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Mozart</cp:lastModifiedBy>
  <cp:revision>188</cp:revision>
  <dcterms:created xsi:type="dcterms:W3CDTF">2010-07-06T19:21:18Z</dcterms:created>
  <dcterms:modified xsi:type="dcterms:W3CDTF">2016-06-20T20:28:33Z</dcterms:modified>
</cp:coreProperties>
</file>